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334302"/>
            <a:ext cx="12192000" cy="66040"/>
          </a:xfrm>
          <a:custGeom>
            <a:avLst/>
            <a:gdLst/>
            <a:ahLst/>
            <a:cxnLst/>
            <a:rect l="l" t="t" r="r" b="b"/>
            <a:pathLst>
              <a:path w="12192000" h="66039">
                <a:moveTo>
                  <a:pt x="12192000" y="0"/>
                </a:moveTo>
                <a:lnTo>
                  <a:pt x="0" y="0"/>
                </a:lnTo>
                <a:lnTo>
                  <a:pt x="0" y="66001"/>
                </a:lnTo>
                <a:lnTo>
                  <a:pt x="12192000" y="6600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93532" y="1737845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019" y="286639"/>
            <a:ext cx="9312910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4580" y="1684291"/>
            <a:ext cx="9735820" cy="3739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" y="6334315"/>
            <a:ext cx="12192000" cy="523875"/>
            <a:chOff x="12" y="6334315"/>
            <a:chExt cx="12192000" cy="523875"/>
          </a:xfrm>
        </p:grpSpPr>
        <p:sp>
          <p:nvSpPr>
            <p:cNvPr id="3" name="object 3" descr=""/>
            <p:cNvSpPr/>
            <p:nvPr/>
          </p:nvSpPr>
          <p:spPr>
            <a:xfrm>
              <a:off x="3174" y="6400800"/>
              <a:ext cx="12188825" cy="457200"/>
            </a:xfrm>
            <a:custGeom>
              <a:avLst/>
              <a:gdLst/>
              <a:ahLst/>
              <a:cxnLst/>
              <a:rect l="l" t="t" r="r" b="b"/>
              <a:pathLst>
                <a:path w="12188825" h="457200">
                  <a:moveTo>
                    <a:pt x="12188825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825" y="457200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" y="6334315"/>
              <a:ext cx="12192000" cy="66675"/>
            </a:xfrm>
            <a:custGeom>
              <a:avLst/>
              <a:gdLst/>
              <a:ahLst/>
              <a:cxnLst/>
              <a:rect l="l" t="t" r="r" b="b"/>
              <a:pathLst>
                <a:path w="12192000" h="66675">
                  <a:moveTo>
                    <a:pt x="12191987" y="0"/>
                  </a:moveTo>
                  <a:lnTo>
                    <a:pt x="0" y="0"/>
                  </a:lnTo>
                  <a:lnTo>
                    <a:pt x="0" y="66484"/>
                  </a:lnTo>
                  <a:lnTo>
                    <a:pt x="12191987" y="66484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8494" y="1413637"/>
            <a:ext cx="6057265" cy="28238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7545"/>
              </a:lnSpc>
              <a:spcBef>
                <a:spcPts val="105"/>
              </a:spcBef>
            </a:pPr>
            <a:r>
              <a:rPr dirty="0" sz="6800">
                <a:solidFill>
                  <a:srgbClr val="252525"/>
                </a:solidFill>
              </a:rPr>
              <a:t>KAMO</a:t>
            </a:r>
            <a:r>
              <a:rPr dirty="0" sz="6800" spc="-380">
                <a:solidFill>
                  <a:srgbClr val="252525"/>
                </a:solidFill>
              </a:rPr>
              <a:t> </a:t>
            </a:r>
            <a:r>
              <a:rPr dirty="0" sz="6800" spc="-25">
                <a:solidFill>
                  <a:srgbClr val="252525"/>
                </a:solidFill>
              </a:rPr>
              <a:t>HQ</a:t>
            </a:r>
            <a:endParaRPr sz="6800"/>
          </a:p>
          <a:p>
            <a:pPr marL="12700" marR="5080">
              <a:lnSpc>
                <a:spcPts val="6930"/>
              </a:lnSpc>
              <a:spcBef>
                <a:spcPts val="640"/>
              </a:spcBef>
            </a:pPr>
            <a:r>
              <a:rPr dirty="0" sz="6800" spc="-35">
                <a:solidFill>
                  <a:srgbClr val="252525"/>
                </a:solidFill>
              </a:rPr>
              <a:t>Wireless</a:t>
            </a:r>
            <a:r>
              <a:rPr dirty="0" sz="6800" spc="-320">
                <a:solidFill>
                  <a:srgbClr val="252525"/>
                </a:solidFill>
              </a:rPr>
              <a:t> </a:t>
            </a:r>
            <a:r>
              <a:rPr dirty="0" sz="6800" spc="-60">
                <a:solidFill>
                  <a:srgbClr val="252525"/>
                </a:solidFill>
              </a:rPr>
              <a:t>Network </a:t>
            </a:r>
            <a:r>
              <a:rPr dirty="0" sz="6800" spc="-10">
                <a:solidFill>
                  <a:srgbClr val="252525"/>
                </a:solidFill>
              </a:rPr>
              <a:t>Upgrade</a:t>
            </a:r>
            <a:endParaRPr sz="6800"/>
          </a:p>
        </p:txBody>
      </p:sp>
      <p:sp>
        <p:nvSpPr>
          <p:cNvPr id="6" name="object 6" descr=""/>
          <p:cNvSpPr txBox="1"/>
          <p:nvPr/>
        </p:nvSpPr>
        <p:spPr>
          <a:xfrm>
            <a:off x="5368493" y="4452065"/>
            <a:ext cx="5861685" cy="1062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B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H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125" b="0">
                <a:solidFill>
                  <a:srgbClr val="252525"/>
                </a:solidFill>
                <a:latin typeface="Calibri Light"/>
                <a:cs typeface="Calibri Light"/>
              </a:rPr>
              <a:t>ISH</a:t>
            </a:r>
            <a:r>
              <a:rPr dirty="0" sz="1600" spc="-16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K</a:t>
            </a:r>
            <a:r>
              <a:rPr dirty="0" sz="1600" spc="42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K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135" b="0">
                <a:solidFill>
                  <a:srgbClr val="252525"/>
                </a:solidFill>
                <a:latin typeface="Calibri Light"/>
                <a:cs typeface="Calibri Light"/>
              </a:rPr>
              <a:t>AWTIKWA</a:t>
            </a:r>
            <a:r>
              <a:rPr dirty="0" sz="1600" spc="-15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50" b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endParaRPr sz="1600">
              <a:latin typeface="Calibri Light"/>
              <a:cs typeface="Calibri Light"/>
            </a:endParaRPr>
          </a:p>
          <a:p>
            <a:pPr marL="12700" marR="5080">
              <a:lnSpc>
                <a:spcPct val="162500"/>
              </a:lnSpc>
              <a:spcBef>
                <a:spcPts val="10"/>
              </a:spcBef>
            </a:pPr>
            <a:r>
              <a:rPr dirty="0" sz="1600" spc="90" b="0">
                <a:solidFill>
                  <a:srgbClr val="252525"/>
                </a:solidFill>
                <a:latin typeface="Calibri Light"/>
                <a:cs typeface="Calibri Light"/>
              </a:rPr>
              <a:t>SR</a:t>
            </a:r>
            <a:r>
              <a:rPr dirty="0" sz="1600" spc="40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z="1600" spc="-15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114" b="0">
                <a:solidFill>
                  <a:srgbClr val="252525"/>
                </a:solidFill>
                <a:latin typeface="Calibri Light"/>
                <a:cs typeface="Calibri Light"/>
              </a:rPr>
              <a:t>TWO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K</a:t>
            </a:r>
            <a:r>
              <a:rPr dirty="0" sz="1600" spc="42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120" b="0">
                <a:solidFill>
                  <a:srgbClr val="252525"/>
                </a:solidFill>
                <a:latin typeface="Calibri Light"/>
                <a:cs typeface="Calibri Light"/>
              </a:rPr>
              <a:t>SEC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U</a:t>
            </a:r>
            <a:r>
              <a:rPr dirty="0" sz="1600" spc="-15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z="1600" spc="-15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125" b="0">
                <a:solidFill>
                  <a:srgbClr val="252525"/>
                </a:solidFill>
                <a:latin typeface="Calibri Light"/>
                <a:cs typeface="Calibri Light"/>
              </a:rPr>
              <a:t>ITY</a:t>
            </a:r>
            <a:r>
              <a:rPr dirty="0" sz="1600" spc="40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85" b="0">
                <a:solidFill>
                  <a:srgbClr val="252525"/>
                </a:solidFill>
                <a:latin typeface="Calibri Light"/>
                <a:cs typeface="Calibri Light"/>
              </a:rPr>
              <a:t>RC</a:t>
            </a:r>
            <a:r>
              <a:rPr dirty="0" sz="1600" spc="-15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H</a:t>
            </a:r>
            <a:r>
              <a:rPr dirty="0" sz="1600" spc="-16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140" b="0">
                <a:solidFill>
                  <a:srgbClr val="252525"/>
                </a:solidFill>
                <a:latin typeface="Calibri Light"/>
                <a:cs typeface="Calibri Light"/>
              </a:rPr>
              <a:t>ITEC</a:t>
            </a:r>
            <a:r>
              <a:rPr dirty="0" sz="1600" spc="-15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T,</a:t>
            </a:r>
            <a:r>
              <a:rPr dirty="0" sz="1600" spc="39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Calibri Light"/>
                <a:cs typeface="Calibri Light"/>
              </a:rPr>
              <a:t>M</a:t>
            </a:r>
            <a:r>
              <a:rPr dirty="0" sz="1600" spc="-16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114" b="0">
                <a:solidFill>
                  <a:srgbClr val="252525"/>
                </a:solidFill>
                <a:latin typeface="Calibri Light"/>
                <a:cs typeface="Calibri Light"/>
              </a:rPr>
              <a:t>STM</a:t>
            </a:r>
            <a:r>
              <a:rPr dirty="0" sz="1600" spc="41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,</a:t>
            </a:r>
            <a:r>
              <a:rPr dirty="0" sz="1600" spc="40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dirty="0" sz="1600" spc="-15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P,</a:t>
            </a:r>
            <a:r>
              <a:rPr dirty="0" sz="1600" spc="41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dirty="0" sz="1600" spc="-15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120" b="0">
                <a:solidFill>
                  <a:srgbClr val="252525"/>
                </a:solidFill>
                <a:latin typeface="Calibri Light"/>
                <a:cs typeface="Calibri Light"/>
              </a:rPr>
              <a:t>ISSP </a:t>
            </a:r>
            <a:r>
              <a:rPr dirty="0" sz="1600" spc="90" b="0">
                <a:solidFill>
                  <a:srgbClr val="252525"/>
                </a:solidFill>
                <a:latin typeface="Calibri Light"/>
                <a:cs typeface="Calibri Light"/>
              </a:rPr>
              <a:t>KA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252525"/>
                </a:solidFill>
                <a:latin typeface="Calibri Light"/>
                <a:cs typeface="Calibri Light"/>
              </a:rPr>
              <a:t>M</a:t>
            </a:r>
            <a:r>
              <a:rPr dirty="0" sz="1600" spc="-16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b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z="1600" spc="40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P</a:t>
            </a:r>
            <a:r>
              <a:rPr dirty="0" sz="1600" spc="-155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80" b="0">
                <a:solidFill>
                  <a:srgbClr val="252525"/>
                </a:solidFill>
                <a:latin typeface="Calibri Light"/>
                <a:cs typeface="Calibri Light"/>
              </a:rPr>
              <a:t>OW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z="1600" spc="-160" b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z="1600" spc="-50" b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293337" y="2214953"/>
            <a:ext cx="2724150" cy="1938020"/>
            <a:chOff x="1293337" y="2214953"/>
            <a:chExt cx="2724150" cy="1938020"/>
          </a:xfrm>
        </p:grpSpPr>
        <p:sp>
          <p:nvSpPr>
            <p:cNvPr id="8" name="object 8" descr=""/>
            <p:cNvSpPr/>
            <p:nvPr/>
          </p:nvSpPr>
          <p:spPr>
            <a:xfrm>
              <a:off x="1313952" y="2235569"/>
              <a:ext cx="2682875" cy="791845"/>
            </a:xfrm>
            <a:custGeom>
              <a:avLst/>
              <a:gdLst/>
              <a:ahLst/>
              <a:cxnLst/>
              <a:rect l="l" t="t" r="r" b="b"/>
              <a:pathLst>
                <a:path w="2682875" h="791844">
                  <a:moveTo>
                    <a:pt x="234893" y="791661"/>
                  </a:moveTo>
                  <a:lnTo>
                    <a:pt x="0" y="556637"/>
                  </a:lnTo>
                  <a:lnTo>
                    <a:pt x="34640" y="522843"/>
                  </a:lnTo>
                  <a:lnTo>
                    <a:pt x="70141" y="489921"/>
                  </a:lnTo>
                  <a:lnTo>
                    <a:pt x="106485" y="457889"/>
                  </a:lnTo>
                  <a:lnTo>
                    <a:pt x="143652" y="426767"/>
                  </a:lnTo>
                  <a:lnTo>
                    <a:pt x="181626" y="396575"/>
                  </a:lnTo>
                  <a:lnTo>
                    <a:pt x="220387" y="367331"/>
                  </a:lnTo>
                  <a:lnTo>
                    <a:pt x="259918" y="339054"/>
                  </a:lnTo>
                  <a:lnTo>
                    <a:pt x="300199" y="311764"/>
                  </a:lnTo>
                  <a:lnTo>
                    <a:pt x="341213" y="285480"/>
                  </a:lnTo>
                  <a:lnTo>
                    <a:pt x="382941" y="260222"/>
                  </a:lnTo>
                  <a:lnTo>
                    <a:pt x="425366" y="236008"/>
                  </a:lnTo>
                  <a:lnTo>
                    <a:pt x="468468" y="212858"/>
                  </a:lnTo>
                  <a:lnTo>
                    <a:pt x="512229" y="190790"/>
                  </a:lnTo>
                  <a:lnTo>
                    <a:pt x="556631" y="169826"/>
                  </a:lnTo>
                  <a:lnTo>
                    <a:pt x="601656" y="149982"/>
                  </a:lnTo>
                  <a:lnTo>
                    <a:pt x="647286" y="131280"/>
                  </a:lnTo>
                  <a:lnTo>
                    <a:pt x="693501" y="113737"/>
                  </a:lnTo>
                  <a:lnTo>
                    <a:pt x="740285" y="97374"/>
                  </a:lnTo>
                  <a:lnTo>
                    <a:pt x="787617" y="82209"/>
                  </a:lnTo>
                  <a:lnTo>
                    <a:pt x="835481" y="68262"/>
                  </a:lnTo>
                  <a:lnTo>
                    <a:pt x="883858" y="55552"/>
                  </a:lnTo>
                  <a:lnTo>
                    <a:pt x="932729" y="44098"/>
                  </a:lnTo>
                  <a:lnTo>
                    <a:pt x="982077" y="33920"/>
                  </a:lnTo>
                  <a:lnTo>
                    <a:pt x="1031882" y="25036"/>
                  </a:lnTo>
                  <a:lnTo>
                    <a:pt x="1082127" y="17466"/>
                  </a:lnTo>
                  <a:lnTo>
                    <a:pt x="1132793" y="11229"/>
                  </a:lnTo>
                  <a:lnTo>
                    <a:pt x="1183862" y="6345"/>
                  </a:lnTo>
                  <a:lnTo>
                    <a:pt x="1235316" y="2833"/>
                  </a:lnTo>
                  <a:lnTo>
                    <a:pt x="1287136" y="711"/>
                  </a:lnTo>
                  <a:lnTo>
                    <a:pt x="1339304" y="0"/>
                  </a:lnTo>
                  <a:lnTo>
                    <a:pt x="1391459" y="711"/>
                  </a:lnTo>
                  <a:lnTo>
                    <a:pt x="1443242" y="2831"/>
                  </a:lnTo>
                  <a:lnTo>
                    <a:pt x="1494639" y="6341"/>
                  </a:lnTo>
                  <a:lnTo>
                    <a:pt x="1545634" y="11220"/>
                  </a:lnTo>
                  <a:lnTo>
                    <a:pt x="1596214" y="17447"/>
                  </a:lnTo>
                  <a:lnTo>
                    <a:pt x="1646363" y="25003"/>
                  </a:lnTo>
                  <a:lnTo>
                    <a:pt x="1696068" y="33867"/>
                  </a:lnTo>
                  <a:lnTo>
                    <a:pt x="1745312" y="44020"/>
                  </a:lnTo>
                  <a:lnTo>
                    <a:pt x="1794082" y="55441"/>
                  </a:lnTo>
                  <a:lnTo>
                    <a:pt x="1842364" y="68109"/>
                  </a:lnTo>
                  <a:lnTo>
                    <a:pt x="1890141" y="82006"/>
                  </a:lnTo>
                  <a:lnTo>
                    <a:pt x="1937400" y="97110"/>
                  </a:lnTo>
                  <a:lnTo>
                    <a:pt x="1984127" y="113402"/>
                  </a:lnTo>
                  <a:lnTo>
                    <a:pt x="2030305" y="130861"/>
                  </a:lnTo>
                  <a:lnTo>
                    <a:pt x="2075922" y="149467"/>
                  </a:lnTo>
                  <a:lnTo>
                    <a:pt x="2120961" y="169200"/>
                  </a:lnTo>
                  <a:lnTo>
                    <a:pt x="2165409" y="190040"/>
                  </a:lnTo>
                  <a:lnTo>
                    <a:pt x="2209250" y="211967"/>
                  </a:lnTo>
                  <a:lnTo>
                    <a:pt x="2252471" y="234960"/>
                  </a:lnTo>
                  <a:lnTo>
                    <a:pt x="2295056" y="259000"/>
                  </a:lnTo>
                  <a:lnTo>
                    <a:pt x="2336991" y="284066"/>
                  </a:lnTo>
                  <a:lnTo>
                    <a:pt x="2378261" y="310138"/>
                  </a:lnTo>
                  <a:lnTo>
                    <a:pt x="2418852" y="337196"/>
                  </a:lnTo>
                  <a:lnTo>
                    <a:pt x="2458748" y="365219"/>
                  </a:lnTo>
                  <a:lnTo>
                    <a:pt x="2497936" y="394189"/>
                  </a:lnTo>
                  <a:lnTo>
                    <a:pt x="2536400" y="424083"/>
                  </a:lnTo>
                  <a:lnTo>
                    <a:pt x="2574126" y="454883"/>
                  </a:lnTo>
                  <a:lnTo>
                    <a:pt x="2611100" y="486568"/>
                  </a:lnTo>
                  <a:lnTo>
                    <a:pt x="2647306" y="519119"/>
                  </a:lnTo>
                  <a:lnTo>
                    <a:pt x="2682729" y="552513"/>
                  </a:lnTo>
                  <a:lnTo>
                    <a:pt x="2447836" y="787538"/>
                  </a:lnTo>
                  <a:lnTo>
                    <a:pt x="2413205" y="754392"/>
                  </a:lnTo>
                  <a:lnTo>
                    <a:pt x="2377570" y="722264"/>
                  </a:lnTo>
                  <a:lnTo>
                    <a:pt x="2340957" y="691182"/>
                  </a:lnTo>
                  <a:lnTo>
                    <a:pt x="2303392" y="661176"/>
                  </a:lnTo>
                  <a:lnTo>
                    <a:pt x="2264899" y="632273"/>
                  </a:lnTo>
                  <a:lnTo>
                    <a:pt x="2225505" y="604503"/>
                  </a:lnTo>
                  <a:lnTo>
                    <a:pt x="2185234" y="577893"/>
                  </a:lnTo>
                  <a:lnTo>
                    <a:pt x="2144111" y="552471"/>
                  </a:lnTo>
                  <a:lnTo>
                    <a:pt x="2102162" y="528268"/>
                  </a:lnTo>
                  <a:lnTo>
                    <a:pt x="2059413" y="505311"/>
                  </a:lnTo>
                  <a:lnTo>
                    <a:pt x="2015888" y="483628"/>
                  </a:lnTo>
                  <a:lnTo>
                    <a:pt x="1971613" y="463248"/>
                  </a:lnTo>
                  <a:lnTo>
                    <a:pt x="1926614" y="444200"/>
                  </a:lnTo>
                  <a:lnTo>
                    <a:pt x="1880915" y="426512"/>
                  </a:lnTo>
                  <a:lnTo>
                    <a:pt x="1834542" y="410212"/>
                  </a:lnTo>
                  <a:lnTo>
                    <a:pt x="1787520" y="395330"/>
                  </a:lnTo>
                  <a:lnTo>
                    <a:pt x="1739874" y="381893"/>
                  </a:lnTo>
                  <a:lnTo>
                    <a:pt x="1691631" y="369930"/>
                  </a:lnTo>
                  <a:lnTo>
                    <a:pt x="1642814" y="359470"/>
                  </a:lnTo>
                  <a:lnTo>
                    <a:pt x="1593450" y="350541"/>
                  </a:lnTo>
                  <a:lnTo>
                    <a:pt x="1543564" y="343171"/>
                  </a:lnTo>
                  <a:lnTo>
                    <a:pt x="1493181" y="337390"/>
                  </a:lnTo>
                  <a:lnTo>
                    <a:pt x="1442327" y="333225"/>
                  </a:lnTo>
                  <a:lnTo>
                    <a:pt x="1391026" y="330705"/>
                  </a:lnTo>
                  <a:lnTo>
                    <a:pt x="1339304" y="329859"/>
                  </a:lnTo>
                  <a:lnTo>
                    <a:pt x="1287583" y="330705"/>
                  </a:lnTo>
                  <a:lnTo>
                    <a:pt x="1236283" y="333227"/>
                  </a:lnTo>
                  <a:lnTo>
                    <a:pt x="1185434" y="337397"/>
                  </a:lnTo>
                  <a:lnTo>
                    <a:pt x="1135061" y="343188"/>
                  </a:lnTo>
                  <a:lnTo>
                    <a:pt x="1085191" y="350574"/>
                  </a:lnTo>
                  <a:lnTo>
                    <a:pt x="1035851" y="359527"/>
                  </a:lnTo>
                  <a:lnTo>
                    <a:pt x="987068" y="370021"/>
                  </a:lnTo>
                  <a:lnTo>
                    <a:pt x="938869" y="382028"/>
                  </a:lnTo>
                  <a:lnTo>
                    <a:pt x="891280" y="395522"/>
                  </a:lnTo>
                  <a:lnTo>
                    <a:pt x="844330" y="410476"/>
                  </a:lnTo>
                  <a:lnTo>
                    <a:pt x="798044" y="426863"/>
                  </a:lnTo>
                  <a:lnTo>
                    <a:pt x="752450" y="444656"/>
                  </a:lnTo>
                  <a:lnTo>
                    <a:pt x="707574" y="463828"/>
                  </a:lnTo>
                  <a:lnTo>
                    <a:pt x="663443" y="484352"/>
                  </a:lnTo>
                  <a:lnTo>
                    <a:pt x="620085" y="506201"/>
                  </a:lnTo>
                  <a:lnTo>
                    <a:pt x="577526" y="529349"/>
                  </a:lnTo>
                  <a:lnTo>
                    <a:pt x="535793" y="553768"/>
                  </a:lnTo>
                  <a:lnTo>
                    <a:pt x="494913" y="579432"/>
                  </a:lnTo>
                  <a:lnTo>
                    <a:pt x="454912" y="606313"/>
                  </a:lnTo>
                  <a:lnTo>
                    <a:pt x="415819" y="634384"/>
                  </a:lnTo>
                  <a:lnTo>
                    <a:pt x="377659" y="663620"/>
                  </a:lnTo>
                  <a:lnTo>
                    <a:pt x="340459" y="693992"/>
                  </a:lnTo>
                  <a:lnTo>
                    <a:pt x="304247" y="725475"/>
                  </a:lnTo>
                  <a:lnTo>
                    <a:pt x="269049" y="758040"/>
                  </a:lnTo>
                  <a:lnTo>
                    <a:pt x="234893" y="791661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13952" y="2235569"/>
              <a:ext cx="2682875" cy="791845"/>
            </a:xfrm>
            <a:custGeom>
              <a:avLst/>
              <a:gdLst/>
              <a:ahLst/>
              <a:cxnLst/>
              <a:rect l="l" t="t" r="r" b="b"/>
              <a:pathLst>
                <a:path w="2682875" h="791844">
                  <a:moveTo>
                    <a:pt x="1339304" y="0"/>
                  </a:moveTo>
                  <a:lnTo>
                    <a:pt x="1287136" y="711"/>
                  </a:lnTo>
                  <a:lnTo>
                    <a:pt x="1235316" y="2833"/>
                  </a:lnTo>
                  <a:lnTo>
                    <a:pt x="1183862" y="6345"/>
                  </a:lnTo>
                  <a:lnTo>
                    <a:pt x="1132793" y="11229"/>
                  </a:lnTo>
                  <a:lnTo>
                    <a:pt x="1082127" y="17466"/>
                  </a:lnTo>
                  <a:lnTo>
                    <a:pt x="1031882" y="25036"/>
                  </a:lnTo>
                  <a:lnTo>
                    <a:pt x="982077" y="33920"/>
                  </a:lnTo>
                  <a:lnTo>
                    <a:pt x="932729" y="44098"/>
                  </a:lnTo>
                  <a:lnTo>
                    <a:pt x="883858" y="55552"/>
                  </a:lnTo>
                  <a:lnTo>
                    <a:pt x="835481" y="68262"/>
                  </a:lnTo>
                  <a:lnTo>
                    <a:pt x="787617" y="82209"/>
                  </a:lnTo>
                  <a:lnTo>
                    <a:pt x="740285" y="97374"/>
                  </a:lnTo>
                  <a:lnTo>
                    <a:pt x="693501" y="113737"/>
                  </a:lnTo>
                  <a:lnTo>
                    <a:pt x="647286" y="131280"/>
                  </a:lnTo>
                  <a:lnTo>
                    <a:pt x="601656" y="149982"/>
                  </a:lnTo>
                  <a:lnTo>
                    <a:pt x="556631" y="169826"/>
                  </a:lnTo>
                  <a:lnTo>
                    <a:pt x="512229" y="190790"/>
                  </a:lnTo>
                  <a:lnTo>
                    <a:pt x="468468" y="212858"/>
                  </a:lnTo>
                  <a:lnTo>
                    <a:pt x="425366" y="236008"/>
                  </a:lnTo>
                  <a:lnTo>
                    <a:pt x="382941" y="260222"/>
                  </a:lnTo>
                  <a:lnTo>
                    <a:pt x="341213" y="285480"/>
                  </a:lnTo>
                  <a:lnTo>
                    <a:pt x="300199" y="311764"/>
                  </a:lnTo>
                  <a:lnTo>
                    <a:pt x="259918" y="339054"/>
                  </a:lnTo>
                  <a:lnTo>
                    <a:pt x="220387" y="367331"/>
                  </a:lnTo>
                  <a:lnTo>
                    <a:pt x="181626" y="396575"/>
                  </a:lnTo>
                  <a:lnTo>
                    <a:pt x="143652" y="426767"/>
                  </a:lnTo>
                  <a:lnTo>
                    <a:pt x="106485" y="457889"/>
                  </a:lnTo>
                  <a:lnTo>
                    <a:pt x="70141" y="489921"/>
                  </a:lnTo>
                  <a:lnTo>
                    <a:pt x="34640" y="522843"/>
                  </a:lnTo>
                  <a:lnTo>
                    <a:pt x="0" y="556637"/>
                  </a:lnTo>
                  <a:lnTo>
                    <a:pt x="234893" y="791661"/>
                  </a:lnTo>
                  <a:lnTo>
                    <a:pt x="269049" y="758040"/>
                  </a:lnTo>
                  <a:lnTo>
                    <a:pt x="304247" y="725475"/>
                  </a:lnTo>
                  <a:lnTo>
                    <a:pt x="340459" y="693992"/>
                  </a:lnTo>
                  <a:lnTo>
                    <a:pt x="377658" y="663620"/>
                  </a:lnTo>
                  <a:lnTo>
                    <a:pt x="415818" y="634384"/>
                  </a:lnTo>
                  <a:lnTo>
                    <a:pt x="454912" y="606313"/>
                  </a:lnTo>
                  <a:lnTo>
                    <a:pt x="494913" y="579432"/>
                  </a:lnTo>
                  <a:lnTo>
                    <a:pt x="535793" y="553768"/>
                  </a:lnTo>
                  <a:lnTo>
                    <a:pt x="577526" y="529349"/>
                  </a:lnTo>
                  <a:lnTo>
                    <a:pt x="620085" y="506201"/>
                  </a:lnTo>
                  <a:lnTo>
                    <a:pt x="663443" y="484352"/>
                  </a:lnTo>
                  <a:lnTo>
                    <a:pt x="707574" y="463828"/>
                  </a:lnTo>
                  <a:lnTo>
                    <a:pt x="752450" y="444656"/>
                  </a:lnTo>
                  <a:lnTo>
                    <a:pt x="798044" y="426863"/>
                  </a:lnTo>
                  <a:lnTo>
                    <a:pt x="844330" y="410476"/>
                  </a:lnTo>
                  <a:lnTo>
                    <a:pt x="891280" y="395522"/>
                  </a:lnTo>
                  <a:lnTo>
                    <a:pt x="938869" y="382028"/>
                  </a:lnTo>
                  <a:lnTo>
                    <a:pt x="987068" y="370021"/>
                  </a:lnTo>
                  <a:lnTo>
                    <a:pt x="1035851" y="359527"/>
                  </a:lnTo>
                  <a:lnTo>
                    <a:pt x="1085190" y="350574"/>
                  </a:lnTo>
                  <a:lnTo>
                    <a:pt x="1135061" y="343188"/>
                  </a:lnTo>
                  <a:lnTo>
                    <a:pt x="1185434" y="337397"/>
                  </a:lnTo>
                  <a:lnTo>
                    <a:pt x="1236283" y="333227"/>
                  </a:lnTo>
                  <a:lnTo>
                    <a:pt x="1287582" y="330705"/>
                  </a:lnTo>
                  <a:lnTo>
                    <a:pt x="1339304" y="329859"/>
                  </a:lnTo>
                  <a:lnTo>
                    <a:pt x="1391026" y="330705"/>
                  </a:lnTo>
                  <a:lnTo>
                    <a:pt x="1442327" y="333225"/>
                  </a:lnTo>
                  <a:lnTo>
                    <a:pt x="1493181" y="337390"/>
                  </a:lnTo>
                  <a:lnTo>
                    <a:pt x="1543564" y="343171"/>
                  </a:lnTo>
                  <a:lnTo>
                    <a:pt x="1593450" y="350541"/>
                  </a:lnTo>
                  <a:lnTo>
                    <a:pt x="1642814" y="359470"/>
                  </a:lnTo>
                  <a:lnTo>
                    <a:pt x="1691631" y="369930"/>
                  </a:lnTo>
                  <a:lnTo>
                    <a:pt x="1739874" y="381893"/>
                  </a:lnTo>
                  <a:lnTo>
                    <a:pt x="1787520" y="395330"/>
                  </a:lnTo>
                  <a:lnTo>
                    <a:pt x="1834542" y="410212"/>
                  </a:lnTo>
                  <a:lnTo>
                    <a:pt x="1880915" y="426512"/>
                  </a:lnTo>
                  <a:lnTo>
                    <a:pt x="1926614" y="444200"/>
                  </a:lnTo>
                  <a:lnTo>
                    <a:pt x="1971613" y="463248"/>
                  </a:lnTo>
                  <a:lnTo>
                    <a:pt x="2015888" y="483628"/>
                  </a:lnTo>
                  <a:lnTo>
                    <a:pt x="2059413" y="505311"/>
                  </a:lnTo>
                  <a:lnTo>
                    <a:pt x="2102162" y="528268"/>
                  </a:lnTo>
                  <a:lnTo>
                    <a:pt x="2144111" y="552471"/>
                  </a:lnTo>
                  <a:lnTo>
                    <a:pt x="2185233" y="577893"/>
                  </a:lnTo>
                  <a:lnTo>
                    <a:pt x="2225505" y="604503"/>
                  </a:lnTo>
                  <a:lnTo>
                    <a:pt x="2264899" y="632273"/>
                  </a:lnTo>
                  <a:lnTo>
                    <a:pt x="2303392" y="661176"/>
                  </a:lnTo>
                  <a:lnTo>
                    <a:pt x="2340957" y="691182"/>
                  </a:lnTo>
                  <a:lnTo>
                    <a:pt x="2377570" y="722264"/>
                  </a:lnTo>
                  <a:lnTo>
                    <a:pt x="2413204" y="754392"/>
                  </a:lnTo>
                  <a:lnTo>
                    <a:pt x="2447836" y="787538"/>
                  </a:lnTo>
                  <a:lnTo>
                    <a:pt x="2682729" y="552513"/>
                  </a:lnTo>
                  <a:lnTo>
                    <a:pt x="2647305" y="519119"/>
                  </a:lnTo>
                  <a:lnTo>
                    <a:pt x="2611099" y="486568"/>
                  </a:lnTo>
                  <a:lnTo>
                    <a:pt x="2574126" y="454883"/>
                  </a:lnTo>
                  <a:lnTo>
                    <a:pt x="2536400" y="424083"/>
                  </a:lnTo>
                  <a:lnTo>
                    <a:pt x="2497936" y="394189"/>
                  </a:lnTo>
                  <a:lnTo>
                    <a:pt x="2458748" y="365219"/>
                  </a:lnTo>
                  <a:lnTo>
                    <a:pt x="2418852" y="337196"/>
                  </a:lnTo>
                  <a:lnTo>
                    <a:pt x="2378261" y="310138"/>
                  </a:lnTo>
                  <a:lnTo>
                    <a:pt x="2336991" y="284066"/>
                  </a:lnTo>
                  <a:lnTo>
                    <a:pt x="2295056" y="259000"/>
                  </a:lnTo>
                  <a:lnTo>
                    <a:pt x="2252471" y="234960"/>
                  </a:lnTo>
                  <a:lnTo>
                    <a:pt x="2209250" y="211967"/>
                  </a:lnTo>
                  <a:lnTo>
                    <a:pt x="2165409" y="190040"/>
                  </a:lnTo>
                  <a:lnTo>
                    <a:pt x="2120961" y="169200"/>
                  </a:lnTo>
                  <a:lnTo>
                    <a:pt x="2075921" y="149467"/>
                  </a:lnTo>
                  <a:lnTo>
                    <a:pt x="2030305" y="130861"/>
                  </a:lnTo>
                  <a:lnTo>
                    <a:pt x="1984126" y="113402"/>
                  </a:lnTo>
                  <a:lnTo>
                    <a:pt x="1937400" y="97110"/>
                  </a:lnTo>
                  <a:lnTo>
                    <a:pt x="1890141" y="82006"/>
                  </a:lnTo>
                  <a:lnTo>
                    <a:pt x="1842363" y="68109"/>
                  </a:lnTo>
                  <a:lnTo>
                    <a:pt x="1794082" y="55441"/>
                  </a:lnTo>
                  <a:lnTo>
                    <a:pt x="1745312" y="44020"/>
                  </a:lnTo>
                  <a:lnTo>
                    <a:pt x="1696067" y="33867"/>
                  </a:lnTo>
                  <a:lnTo>
                    <a:pt x="1646363" y="25003"/>
                  </a:lnTo>
                  <a:lnTo>
                    <a:pt x="1596214" y="17447"/>
                  </a:lnTo>
                  <a:lnTo>
                    <a:pt x="1545634" y="11220"/>
                  </a:lnTo>
                  <a:lnTo>
                    <a:pt x="1494639" y="6341"/>
                  </a:lnTo>
                  <a:lnTo>
                    <a:pt x="1443242" y="2831"/>
                  </a:lnTo>
                  <a:lnTo>
                    <a:pt x="1391459" y="711"/>
                  </a:lnTo>
                  <a:lnTo>
                    <a:pt x="1339304" y="0"/>
                  </a:lnTo>
                  <a:close/>
                </a:path>
              </a:pathLst>
            </a:custGeom>
            <a:ln w="4123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64231" y="2730357"/>
              <a:ext cx="1978660" cy="647700"/>
            </a:xfrm>
            <a:custGeom>
              <a:avLst/>
              <a:gdLst/>
              <a:ahLst/>
              <a:cxnLst/>
              <a:rect l="l" t="t" r="r" b="b"/>
              <a:pathLst>
                <a:path w="1978660" h="647700">
                  <a:moveTo>
                    <a:pt x="234893" y="647348"/>
                  </a:moveTo>
                  <a:lnTo>
                    <a:pt x="0" y="412323"/>
                  </a:lnTo>
                  <a:lnTo>
                    <a:pt x="34910" y="378082"/>
                  </a:lnTo>
                  <a:lnTo>
                    <a:pt x="71055" y="345100"/>
                  </a:lnTo>
                  <a:lnTo>
                    <a:pt x="108395" y="313410"/>
                  </a:lnTo>
                  <a:lnTo>
                    <a:pt x="146886" y="283044"/>
                  </a:lnTo>
                  <a:lnTo>
                    <a:pt x="186487" y="254035"/>
                  </a:lnTo>
                  <a:lnTo>
                    <a:pt x="227156" y="226415"/>
                  </a:lnTo>
                  <a:lnTo>
                    <a:pt x="268851" y="200217"/>
                  </a:lnTo>
                  <a:lnTo>
                    <a:pt x="311531" y="175474"/>
                  </a:lnTo>
                  <a:lnTo>
                    <a:pt x="355154" y="152218"/>
                  </a:lnTo>
                  <a:lnTo>
                    <a:pt x="399678" y="130481"/>
                  </a:lnTo>
                  <a:lnTo>
                    <a:pt x="445061" y="110296"/>
                  </a:lnTo>
                  <a:lnTo>
                    <a:pt x="491261" y="91696"/>
                  </a:lnTo>
                  <a:lnTo>
                    <a:pt x="538237" y="74713"/>
                  </a:lnTo>
                  <a:lnTo>
                    <a:pt x="585946" y="59379"/>
                  </a:lnTo>
                  <a:lnTo>
                    <a:pt x="634348" y="45728"/>
                  </a:lnTo>
                  <a:lnTo>
                    <a:pt x="683400" y="33791"/>
                  </a:lnTo>
                  <a:lnTo>
                    <a:pt x="733060" y="23601"/>
                  </a:lnTo>
                  <a:lnTo>
                    <a:pt x="783287" y="15191"/>
                  </a:lnTo>
                  <a:lnTo>
                    <a:pt x="834039" y="8594"/>
                  </a:lnTo>
                  <a:lnTo>
                    <a:pt x="885273" y="3841"/>
                  </a:lnTo>
                  <a:lnTo>
                    <a:pt x="936949" y="965"/>
                  </a:lnTo>
                  <a:lnTo>
                    <a:pt x="989024" y="0"/>
                  </a:lnTo>
                  <a:lnTo>
                    <a:pt x="1041075" y="965"/>
                  </a:lnTo>
                  <a:lnTo>
                    <a:pt x="1092682" y="3841"/>
                  </a:lnTo>
                  <a:lnTo>
                    <a:pt x="1143811" y="8594"/>
                  </a:lnTo>
                  <a:lnTo>
                    <a:pt x="1194427" y="15191"/>
                  </a:lnTo>
                  <a:lnTo>
                    <a:pt x="1244495" y="23601"/>
                  </a:lnTo>
                  <a:lnTo>
                    <a:pt x="1293980" y="33791"/>
                  </a:lnTo>
                  <a:lnTo>
                    <a:pt x="1342847" y="45728"/>
                  </a:lnTo>
                  <a:lnTo>
                    <a:pt x="1391062" y="59379"/>
                  </a:lnTo>
                  <a:lnTo>
                    <a:pt x="1438589" y="74713"/>
                  </a:lnTo>
                  <a:lnTo>
                    <a:pt x="1485394" y="91696"/>
                  </a:lnTo>
                  <a:lnTo>
                    <a:pt x="1531442" y="110296"/>
                  </a:lnTo>
                  <a:lnTo>
                    <a:pt x="1576699" y="130481"/>
                  </a:lnTo>
                  <a:lnTo>
                    <a:pt x="1621129" y="152218"/>
                  </a:lnTo>
                  <a:lnTo>
                    <a:pt x="1664697" y="175474"/>
                  </a:lnTo>
                  <a:lnTo>
                    <a:pt x="1707369" y="200217"/>
                  </a:lnTo>
                  <a:lnTo>
                    <a:pt x="1749109" y="226415"/>
                  </a:lnTo>
                  <a:lnTo>
                    <a:pt x="1789884" y="254035"/>
                  </a:lnTo>
                  <a:lnTo>
                    <a:pt x="1829658" y="283044"/>
                  </a:lnTo>
                  <a:lnTo>
                    <a:pt x="1868396" y="313410"/>
                  </a:lnTo>
                  <a:lnTo>
                    <a:pt x="1906064" y="345100"/>
                  </a:lnTo>
                  <a:lnTo>
                    <a:pt x="1942627" y="378082"/>
                  </a:lnTo>
                  <a:lnTo>
                    <a:pt x="1978049" y="412323"/>
                  </a:lnTo>
                  <a:lnTo>
                    <a:pt x="1747277" y="643225"/>
                  </a:lnTo>
                  <a:lnTo>
                    <a:pt x="1712336" y="609806"/>
                  </a:lnTo>
                  <a:lnTo>
                    <a:pt x="1675911" y="577983"/>
                  </a:lnTo>
                  <a:lnTo>
                    <a:pt x="1638057" y="547812"/>
                  </a:lnTo>
                  <a:lnTo>
                    <a:pt x="1598829" y="519348"/>
                  </a:lnTo>
                  <a:lnTo>
                    <a:pt x="1558282" y="492646"/>
                  </a:lnTo>
                  <a:lnTo>
                    <a:pt x="1516472" y="467763"/>
                  </a:lnTo>
                  <a:lnTo>
                    <a:pt x="1473454" y="444752"/>
                  </a:lnTo>
                  <a:lnTo>
                    <a:pt x="1429284" y="423670"/>
                  </a:lnTo>
                  <a:lnTo>
                    <a:pt x="1384017" y="404572"/>
                  </a:lnTo>
                  <a:lnTo>
                    <a:pt x="1337708" y="387513"/>
                  </a:lnTo>
                  <a:lnTo>
                    <a:pt x="1290412" y="372550"/>
                  </a:lnTo>
                  <a:lnTo>
                    <a:pt x="1242185" y="359736"/>
                  </a:lnTo>
                  <a:lnTo>
                    <a:pt x="1193083" y="349128"/>
                  </a:lnTo>
                  <a:lnTo>
                    <a:pt x="1143161" y="340781"/>
                  </a:lnTo>
                  <a:lnTo>
                    <a:pt x="1092473" y="334750"/>
                  </a:lnTo>
                  <a:lnTo>
                    <a:pt x="1041076" y="331091"/>
                  </a:lnTo>
                  <a:lnTo>
                    <a:pt x="989024" y="329859"/>
                  </a:lnTo>
                  <a:lnTo>
                    <a:pt x="936933" y="331091"/>
                  </a:lnTo>
                  <a:lnTo>
                    <a:pt x="885431" y="334756"/>
                  </a:lnTo>
                  <a:lnTo>
                    <a:pt x="834594" y="340803"/>
                  </a:lnTo>
                  <a:lnTo>
                    <a:pt x="784496" y="349181"/>
                  </a:lnTo>
                  <a:lnTo>
                    <a:pt x="735213" y="359841"/>
                  </a:lnTo>
                  <a:lnTo>
                    <a:pt x="686821" y="372731"/>
                  </a:lnTo>
                  <a:lnTo>
                    <a:pt x="639396" y="387801"/>
                  </a:lnTo>
                  <a:lnTo>
                    <a:pt x="593012" y="405002"/>
                  </a:lnTo>
                  <a:lnTo>
                    <a:pt x="547745" y="424282"/>
                  </a:lnTo>
                  <a:lnTo>
                    <a:pt x="503671" y="445591"/>
                  </a:lnTo>
                  <a:lnTo>
                    <a:pt x="460866" y="468880"/>
                  </a:lnTo>
                  <a:lnTo>
                    <a:pt x="419404" y="494097"/>
                  </a:lnTo>
                  <a:lnTo>
                    <a:pt x="379361" y="521192"/>
                  </a:lnTo>
                  <a:lnTo>
                    <a:pt x="340813" y="550115"/>
                  </a:lnTo>
                  <a:lnTo>
                    <a:pt x="303836" y="580815"/>
                  </a:lnTo>
                  <a:lnTo>
                    <a:pt x="268504" y="613243"/>
                  </a:lnTo>
                  <a:lnTo>
                    <a:pt x="234893" y="647348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64231" y="2730357"/>
              <a:ext cx="1978660" cy="647700"/>
            </a:xfrm>
            <a:custGeom>
              <a:avLst/>
              <a:gdLst/>
              <a:ahLst/>
              <a:cxnLst/>
              <a:rect l="l" t="t" r="r" b="b"/>
              <a:pathLst>
                <a:path w="1978660" h="647700">
                  <a:moveTo>
                    <a:pt x="0" y="412323"/>
                  </a:moveTo>
                  <a:lnTo>
                    <a:pt x="234893" y="647348"/>
                  </a:lnTo>
                  <a:lnTo>
                    <a:pt x="268504" y="613243"/>
                  </a:lnTo>
                  <a:lnTo>
                    <a:pt x="303836" y="580815"/>
                  </a:lnTo>
                  <a:lnTo>
                    <a:pt x="340813" y="550115"/>
                  </a:lnTo>
                  <a:lnTo>
                    <a:pt x="379361" y="521192"/>
                  </a:lnTo>
                  <a:lnTo>
                    <a:pt x="419404" y="494097"/>
                  </a:lnTo>
                  <a:lnTo>
                    <a:pt x="460866" y="468880"/>
                  </a:lnTo>
                  <a:lnTo>
                    <a:pt x="503671" y="445591"/>
                  </a:lnTo>
                  <a:lnTo>
                    <a:pt x="547745" y="424282"/>
                  </a:lnTo>
                  <a:lnTo>
                    <a:pt x="593012" y="405002"/>
                  </a:lnTo>
                  <a:lnTo>
                    <a:pt x="639396" y="387801"/>
                  </a:lnTo>
                  <a:lnTo>
                    <a:pt x="686821" y="372731"/>
                  </a:lnTo>
                  <a:lnTo>
                    <a:pt x="735213" y="359841"/>
                  </a:lnTo>
                  <a:lnTo>
                    <a:pt x="784496" y="349181"/>
                  </a:lnTo>
                  <a:lnTo>
                    <a:pt x="834594" y="340803"/>
                  </a:lnTo>
                  <a:lnTo>
                    <a:pt x="885431" y="334756"/>
                  </a:lnTo>
                  <a:lnTo>
                    <a:pt x="936933" y="331091"/>
                  </a:lnTo>
                  <a:lnTo>
                    <a:pt x="989024" y="329859"/>
                  </a:lnTo>
                  <a:lnTo>
                    <a:pt x="1041076" y="331091"/>
                  </a:lnTo>
                  <a:lnTo>
                    <a:pt x="1092473" y="334750"/>
                  </a:lnTo>
                  <a:lnTo>
                    <a:pt x="1143161" y="340781"/>
                  </a:lnTo>
                  <a:lnTo>
                    <a:pt x="1193083" y="349128"/>
                  </a:lnTo>
                  <a:lnTo>
                    <a:pt x="1242185" y="359736"/>
                  </a:lnTo>
                  <a:lnTo>
                    <a:pt x="1290412" y="372550"/>
                  </a:lnTo>
                  <a:lnTo>
                    <a:pt x="1337708" y="387513"/>
                  </a:lnTo>
                  <a:lnTo>
                    <a:pt x="1384017" y="404572"/>
                  </a:lnTo>
                  <a:lnTo>
                    <a:pt x="1429284" y="423670"/>
                  </a:lnTo>
                  <a:lnTo>
                    <a:pt x="1473454" y="444752"/>
                  </a:lnTo>
                  <a:lnTo>
                    <a:pt x="1516472" y="467763"/>
                  </a:lnTo>
                  <a:lnTo>
                    <a:pt x="1558282" y="492646"/>
                  </a:lnTo>
                  <a:lnTo>
                    <a:pt x="1598829" y="519348"/>
                  </a:lnTo>
                  <a:lnTo>
                    <a:pt x="1638057" y="547812"/>
                  </a:lnTo>
                  <a:lnTo>
                    <a:pt x="1675911" y="577983"/>
                  </a:lnTo>
                  <a:lnTo>
                    <a:pt x="1712336" y="609806"/>
                  </a:lnTo>
                  <a:lnTo>
                    <a:pt x="1747277" y="643225"/>
                  </a:lnTo>
                  <a:lnTo>
                    <a:pt x="1978049" y="412323"/>
                  </a:lnTo>
                  <a:lnTo>
                    <a:pt x="1942627" y="378082"/>
                  </a:lnTo>
                  <a:lnTo>
                    <a:pt x="1906064" y="345100"/>
                  </a:lnTo>
                  <a:lnTo>
                    <a:pt x="1868396" y="313410"/>
                  </a:lnTo>
                  <a:lnTo>
                    <a:pt x="1829658" y="283044"/>
                  </a:lnTo>
                  <a:lnTo>
                    <a:pt x="1789884" y="254035"/>
                  </a:lnTo>
                  <a:lnTo>
                    <a:pt x="1749109" y="226415"/>
                  </a:lnTo>
                  <a:lnTo>
                    <a:pt x="1707369" y="200217"/>
                  </a:lnTo>
                  <a:lnTo>
                    <a:pt x="1664697" y="175474"/>
                  </a:lnTo>
                  <a:lnTo>
                    <a:pt x="1621129" y="152218"/>
                  </a:lnTo>
                  <a:lnTo>
                    <a:pt x="1576699" y="130481"/>
                  </a:lnTo>
                  <a:lnTo>
                    <a:pt x="1531442" y="110296"/>
                  </a:lnTo>
                  <a:lnTo>
                    <a:pt x="1485394" y="91696"/>
                  </a:lnTo>
                  <a:lnTo>
                    <a:pt x="1438589" y="74713"/>
                  </a:lnTo>
                  <a:lnTo>
                    <a:pt x="1391062" y="59379"/>
                  </a:lnTo>
                  <a:lnTo>
                    <a:pt x="1342847" y="45728"/>
                  </a:lnTo>
                  <a:lnTo>
                    <a:pt x="1293980" y="33791"/>
                  </a:lnTo>
                  <a:lnTo>
                    <a:pt x="1244495" y="23601"/>
                  </a:lnTo>
                  <a:lnTo>
                    <a:pt x="1194427" y="15191"/>
                  </a:lnTo>
                  <a:lnTo>
                    <a:pt x="1143811" y="8594"/>
                  </a:lnTo>
                  <a:lnTo>
                    <a:pt x="1092682" y="3841"/>
                  </a:lnTo>
                  <a:lnTo>
                    <a:pt x="1041075" y="965"/>
                  </a:lnTo>
                  <a:lnTo>
                    <a:pt x="989024" y="0"/>
                  </a:lnTo>
                  <a:lnTo>
                    <a:pt x="936949" y="965"/>
                  </a:lnTo>
                  <a:lnTo>
                    <a:pt x="885273" y="3841"/>
                  </a:lnTo>
                  <a:lnTo>
                    <a:pt x="834039" y="8594"/>
                  </a:lnTo>
                  <a:lnTo>
                    <a:pt x="783287" y="15191"/>
                  </a:lnTo>
                  <a:lnTo>
                    <a:pt x="733060" y="23601"/>
                  </a:lnTo>
                  <a:lnTo>
                    <a:pt x="683400" y="33791"/>
                  </a:lnTo>
                  <a:lnTo>
                    <a:pt x="634348" y="45728"/>
                  </a:lnTo>
                  <a:lnTo>
                    <a:pt x="585946" y="59379"/>
                  </a:lnTo>
                  <a:lnTo>
                    <a:pt x="538237" y="74713"/>
                  </a:lnTo>
                  <a:lnTo>
                    <a:pt x="491261" y="91696"/>
                  </a:lnTo>
                  <a:lnTo>
                    <a:pt x="445061" y="110296"/>
                  </a:lnTo>
                  <a:lnTo>
                    <a:pt x="399678" y="130481"/>
                  </a:lnTo>
                  <a:lnTo>
                    <a:pt x="355154" y="152218"/>
                  </a:lnTo>
                  <a:lnTo>
                    <a:pt x="311531" y="175474"/>
                  </a:lnTo>
                  <a:lnTo>
                    <a:pt x="268851" y="200217"/>
                  </a:lnTo>
                  <a:lnTo>
                    <a:pt x="227156" y="226415"/>
                  </a:lnTo>
                  <a:lnTo>
                    <a:pt x="186487" y="254035"/>
                  </a:lnTo>
                  <a:lnTo>
                    <a:pt x="146886" y="283044"/>
                  </a:lnTo>
                  <a:lnTo>
                    <a:pt x="108395" y="313410"/>
                  </a:lnTo>
                  <a:lnTo>
                    <a:pt x="71055" y="345100"/>
                  </a:lnTo>
                  <a:lnTo>
                    <a:pt x="34910" y="378082"/>
                  </a:lnTo>
                  <a:lnTo>
                    <a:pt x="0" y="412323"/>
                  </a:lnTo>
                  <a:close/>
                </a:path>
              </a:pathLst>
            </a:custGeom>
            <a:ln w="4123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14511" y="3225145"/>
              <a:ext cx="1285875" cy="503555"/>
            </a:xfrm>
            <a:custGeom>
              <a:avLst/>
              <a:gdLst/>
              <a:ahLst/>
              <a:cxnLst/>
              <a:rect l="l" t="t" r="r" b="b"/>
              <a:pathLst>
                <a:path w="1285875" h="503554">
                  <a:moveTo>
                    <a:pt x="1050838" y="503035"/>
                  </a:moveTo>
                  <a:lnTo>
                    <a:pt x="1015005" y="470088"/>
                  </a:lnTo>
                  <a:lnTo>
                    <a:pt x="976322" y="440128"/>
                  </a:lnTo>
                  <a:lnTo>
                    <a:pt x="934994" y="413392"/>
                  </a:lnTo>
                  <a:lnTo>
                    <a:pt x="891224" y="390118"/>
                  </a:lnTo>
                  <a:lnTo>
                    <a:pt x="845215" y="370542"/>
                  </a:lnTo>
                  <a:lnTo>
                    <a:pt x="797172" y="354903"/>
                  </a:lnTo>
                  <a:lnTo>
                    <a:pt x="747297" y="343439"/>
                  </a:lnTo>
                  <a:lnTo>
                    <a:pt x="695793" y="336386"/>
                  </a:lnTo>
                  <a:lnTo>
                    <a:pt x="642866" y="333982"/>
                  </a:lnTo>
                  <a:lnTo>
                    <a:pt x="589938" y="336386"/>
                  </a:lnTo>
                  <a:lnTo>
                    <a:pt x="538435" y="343439"/>
                  </a:lnTo>
                  <a:lnTo>
                    <a:pt x="488559" y="354903"/>
                  </a:lnTo>
                  <a:lnTo>
                    <a:pt x="440516" y="370542"/>
                  </a:lnTo>
                  <a:lnTo>
                    <a:pt x="394507" y="390118"/>
                  </a:lnTo>
                  <a:lnTo>
                    <a:pt x="350737" y="413392"/>
                  </a:lnTo>
                  <a:lnTo>
                    <a:pt x="309409" y="440128"/>
                  </a:lnTo>
                  <a:lnTo>
                    <a:pt x="270726" y="470088"/>
                  </a:lnTo>
                  <a:lnTo>
                    <a:pt x="234893" y="503035"/>
                  </a:lnTo>
                  <a:lnTo>
                    <a:pt x="0" y="268010"/>
                  </a:lnTo>
                  <a:lnTo>
                    <a:pt x="33166" y="235861"/>
                  </a:lnTo>
                  <a:lnTo>
                    <a:pt x="68296" y="205434"/>
                  </a:lnTo>
                  <a:lnTo>
                    <a:pt x="105265" y="176804"/>
                  </a:lnTo>
                  <a:lnTo>
                    <a:pt x="143948" y="150043"/>
                  </a:lnTo>
                  <a:lnTo>
                    <a:pt x="184221" y="125224"/>
                  </a:lnTo>
                  <a:lnTo>
                    <a:pt x="225959" y="102421"/>
                  </a:lnTo>
                  <a:lnTo>
                    <a:pt x="269037" y="81707"/>
                  </a:lnTo>
                  <a:lnTo>
                    <a:pt x="313332" y="63155"/>
                  </a:lnTo>
                  <a:lnTo>
                    <a:pt x="358719" y="46839"/>
                  </a:lnTo>
                  <a:lnTo>
                    <a:pt x="405072" y="32833"/>
                  </a:lnTo>
                  <a:lnTo>
                    <a:pt x="452268" y="21208"/>
                  </a:lnTo>
                  <a:lnTo>
                    <a:pt x="500182" y="12039"/>
                  </a:lnTo>
                  <a:lnTo>
                    <a:pt x="548690" y="5399"/>
                  </a:lnTo>
                  <a:lnTo>
                    <a:pt x="597666" y="1362"/>
                  </a:lnTo>
                  <a:lnTo>
                    <a:pt x="646987" y="0"/>
                  </a:lnTo>
                  <a:lnTo>
                    <a:pt x="699640" y="1562"/>
                  </a:lnTo>
                  <a:lnTo>
                    <a:pt x="751572" y="6190"/>
                  </a:lnTo>
                  <a:lnTo>
                    <a:pt x="802693" y="13794"/>
                  </a:lnTo>
                  <a:lnTo>
                    <a:pt x="852913" y="24282"/>
                  </a:lnTo>
                  <a:lnTo>
                    <a:pt x="902142" y="37565"/>
                  </a:lnTo>
                  <a:lnTo>
                    <a:pt x="950290" y="53554"/>
                  </a:lnTo>
                  <a:lnTo>
                    <a:pt x="997266" y="72156"/>
                  </a:lnTo>
                  <a:lnTo>
                    <a:pt x="1042981" y="93283"/>
                  </a:lnTo>
                  <a:lnTo>
                    <a:pt x="1087344" y="116845"/>
                  </a:lnTo>
                  <a:lnTo>
                    <a:pt x="1130265" y="142750"/>
                  </a:lnTo>
                  <a:lnTo>
                    <a:pt x="1171655" y="170910"/>
                  </a:lnTo>
                  <a:lnTo>
                    <a:pt x="1211423" y="201233"/>
                  </a:lnTo>
                  <a:lnTo>
                    <a:pt x="1249478" y="233630"/>
                  </a:lnTo>
                  <a:lnTo>
                    <a:pt x="1285732" y="268010"/>
                  </a:lnTo>
                  <a:lnTo>
                    <a:pt x="1050838" y="503035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014511" y="3225144"/>
              <a:ext cx="1285875" cy="503555"/>
            </a:xfrm>
            <a:custGeom>
              <a:avLst/>
              <a:gdLst/>
              <a:ahLst/>
              <a:cxnLst/>
              <a:rect l="l" t="t" r="r" b="b"/>
              <a:pathLst>
                <a:path w="1285875" h="503554">
                  <a:moveTo>
                    <a:pt x="0" y="268010"/>
                  </a:moveTo>
                  <a:lnTo>
                    <a:pt x="234893" y="503035"/>
                  </a:lnTo>
                  <a:lnTo>
                    <a:pt x="270726" y="470088"/>
                  </a:lnTo>
                  <a:lnTo>
                    <a:pt x="309409" y="440128"/>
                  </a:lnTo>
                  <a:lnTo>
                    <a:pt x="350737" y="413392"/>
                  </a:lnTo>
                  <a:lnTo>
                    <a:pt x="394507" y="390118"/>
                  </a:lnTo>
                  <a:lnTo>
                    <a:pt x="440516" y="370542"/>
                  </a:lnTo>
                  <a:lnTo>
                    <a:pt x="488559" y="354903"/>
                  </a:lnTo>
                  <a:lnTo>
                    <a:pt x="538435" y="343439"/>
                  </a:lnTo>
                  <a:lnTo>
                    <a:pt x="589938" y="336386"/>
                  </a:lnTo>
                  <a:lnTo>
                    <a:pt x="642866" y="333982"/>
                  </a:lnTo>
                  <a:lnTo>
                    <a:pt x="695793" y="336386"/>
                  </a:lnTo>
                  <a:lnTo>
                    <a:pt x="747297" y="343439"/>
                  </a:lnTo>
                  <a:lnTo>
                    <a:pt x="797172" y="354903"/>
                  </a:lnTo>
                  <a:lnTo>
                    <a:pt x="845215" y="370542"/>
                  </a:lnTo>
                  <a:lnTo>
                    <a:pt x="891224" y="390118"/>
                  </a:lnTo>
                  <a:lnTo>
                    <a:pt x="934994" y="413392"/>
                  </a:lnTo>
                  <a:lnTo>
                    <a:pt x="976322" y="440128"/>
                  </a:lnTo>
                  <a:lnTo>
                    <a:pt x="1015005" y="470088"/>
                  </a:lnTo>
                  <a:lnTo>
                    <a:pt x="1050838" y="503035"/>
                  </a:lnTo>
                  <a:lnTo>
                    <a:pt x="1285732" y="268010"/>
                  </a:lnTo>
                  <a:lnTo>
                    <a:pt x="1249478" y="233630"/>
                  </a:lnTo>
                  <a:lnTo>
                    <a:pt x="1211423" y="201233"/>
                  </a:lnTo>
                  <a:lnTo>
                    <a:pt x="1171655" y="170910"/>
                  </a:lnTo>
                  <a:lnTo>
                    <a:pt x="1130265" y="142750"/>
                  </a:lnTo>
                  <a:lnTo>
                    <a:pt x="1087344" y="116845"/>
                  </a:lnTo>
                  <a:lnTo>
                    <a:pt x="1042981" y="93283"/>
                  </a:lnTo>
                  <a:lnTo>
                    <a:pt x="997266" y="72156"/>
                  </a:lnTo>
                  <a:lnTo>
                    <a:pt x="950290" y="53554"/>
                  </a:lnTo>
                  <a:lnTo>
                    <a:pt x="902142" y="37565"/>
                  </a:lnTo>
                  <a:lnTo>
                    <a:pt x="852913" y="24282"/>
                  </a:lnTo>
                  <a:lnTo>
                    <a:pt x="802693" y="13794"/>
                  </a:lnTo>
                  <a:lnTo>
                    <a:pt x="751572" y="6190"/>
                  </a:lnTo>
                  <a:lnTo>
                    <a:pt x="699640" y="1562"/>
                  </a:lnTo>
                  <a:lnTo>
                    <a:pt x="646987" y="0"/>
                  </a:lnTo>
                  <a:lnTo>
                    <a:pt x="597666" y="1362"/>
                  </a:lnTo>
                  <a:lnTo>
                    <a:pt x="548690" y="5399"/>
                  </a:lnTo>
                  <a:lnTo>
                    <a:pt x="500182" y="12039"/>
                  </a:lnTo>
                  <a:lnTo>
                    <a:pt x="452268" y="21208"/>
                  </a:lnTo>
                  <a:lnTo>
                    <a:pt x="405072" y="32833"/>
                  </a:lnTo>
                  <a:lnTo>
                    <a:pt x="358719" y="46839"/>
                  </a:lnTo>
                  <a:lnTo>
                    <a:pt x="313332" y="63155"/>
                  </a:lnTo>
                  <a:lnTo>
                    <a:pt x="269037" y="81707"/>
                  </a:lnTo>
                  <a:lnTo>
                    <a:pt x="225959" y="102421"/>
                  </a:lnTo>
                  <a:lnTo>
                    <a:pt x="184221" y="125224"/>
                  </a:lnTo>
                  <a:lnTo>
                    <a:pt x="143948" y="150043"/>
                  </a:lnTo>
                  <a:lnTo>
                    <a:pt x="105265" y="176804"/>
                  </a:lnTo>
                  <a:lnTo>
                    <a:pt x="68296" y="205434"/>
                  </a:lnTo>
                  <a:lnTo>
                    <a:pt x="33166" y="235861"/>
                  </a:lnTo>
                  <a:lnTo>
                    <a:pt x="0" y="268010"/>
                  </a:lnTo>
                  <a:close/>
                </a:path>
              </a:pathLst>
            </a:custGeom>
            <a:ln w="4122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60669" y="3719933"/>
              <a:ext cx="585470" cy="412750"/>
            </a:xfrm>
            <a:custGeom>
              <a:avLst/>
              <a:gdLst/>
              <a:ahLst/>
              <a:cxnLst/>
              <a:rect l="l" t="t" r="r" b="b"/>
              <a:pathLst>
                <a:path w="585469" h="412750">
                  <a:moveTo>
                    <a:pt x="292586" y="412323"/>
                  </a:moveTo>
                  <a:lnTo>
                    <a:pt x="0" y="119573"/>
                  </a:lnTo>
                  <a:lnTo>
                    <a:pt x="33508" y="89581"/>
                  </a:lnTo>
                  <a:lnTo>
                    <a:pt x="70260" y="63411"/>
                  </a:lnTo>
                  <a:lnTo>
                    <a:pt x="109967" y="41352"/>
                  </a:lnTo>
                  <a:lnTo>
                    <a:pt x="152342" y="23693"/>
                  </a:lnTo>
                  <a:lnTo>
                    <a:pt x="197096" y="10722"/>
                  </a:lnTo>
                  <a:lnTo>
                    <a:pt x="243940" y="2728"/>
                  </a:lnTo>
                  <a:lnTo>
                    <a:pt x="292586" y="0"/>
                  </a:lnTo>
                  <a:lnTo>
                    <a:pt x="341016" y="2728"/>
                  </a:lnTo>
                  <a:lnTo>
                    <a:pt x="387356" y="10722"/>
                  </a:lnTo>
                  <a:lnTo>
                    <a:pt x="431532" y="23693"/>
                  </a:lnTo>
                  <a:lnTo>
                    <a:pt x="473475" y="41352"/>
                  </a:lnTo>
                  <a:lnTo>
                    <a:pt x="513110" y="63411"/>
                  </a:lnTo>
                  <a:lnTo>
                    <a:pt x="550367" y="89581"/>
                  </a:lnTo>
                  <a:lnTo>
                    <a:pt x="585172" y="119573"/>
                  </a:lnTo>
                  <a:lnTo>
                    <a:pt x="292586" y="412323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60669" y="3719932"/>
              <a:ext cx="585470" cy="412750"/>
            </a:xfrm>
            <a:custGeom>
              <a:avLst/>
              <a:gdLst/>
              <a:ahLst/>
              <a:cxnLst/>
              <a:rect l="l" t="t" r="r" b="b"/>
              <a:pathLst>
                <a:path w="585469" h="412750">
                  <a:moveTo>
                    <a:pt x="0" y="119573"/>
                  </a:moveTo>
                  <a:lnTo>
                    <a:pt x="292586" y="412323"/>
                  </a:lnTo>
                  <a:lnTo>
                    <a:pt x="585172" y="119573"/>
                  </a:lnTo>
                  <a:lnTo>
                    <a:pt x="550367" y="89581"/>
                  </a:lnTo>
                  <a:lnTo>
                    <a:pt x="513110" y="63411"/>
                  </a:lnTo>
                  <a:lnTo>
                    <a:pt x="473475" y="41352"/>
                  </a:lnTo>
                  <a:lnTo>
                    <a:pt x="431532" y="23693"/>
                  </a:lnTo>
                  <a:lnTo>
                    <a:pt x="387356" y="10722"/>
                  </a:lnTo>
                  <a:lnTo>
                    <a:pt x="341016" y="2728"/>
                  </a:lnTo>
                  <a:lnTo>
                    <a:pt x="292586" y="0"/>
                  </a:lnTo>
                  <a:lnTo>
                    <a:pt x="243940" y="2728"/>
                  </a:lnTo>
                  <a:lnTo>
                    <a:pt x="197096" y="10722"/>
                  </a:lnTo>
                  <a:lnTo>
                    <a:pt x="152342" y="23693"/>
                  </a:lnTo>
                  <a:lnTo>
                    <a:pt x="109967" y="41352"/>
                  </a:lnTo>
                  <a:lnTo>
                    <a:pt x="70260" y="63411"/>
                  </a:lnTo>
                  <a:lnTo>
                    <a:pt x="33508" y="89581"/>
                  </a:lnTo>
                  <a:lnTo>
                    <a:pt x="0" y="119573"/>
                  </a:lnTo>
                  <a:close/>
                </a:path>
              </a:pathLst>
            </a:custGeom>
            <a:ln w="41224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5447070" y="4343400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 h="0">
                <a:moveTo>
                  <a:pt x="0" y="0"/>
                </a:moveTo>
                <a:lnTo>
                  <a:pt x="5636107" y="0"/>
                </a:lnTo>
              </a:path>
            </a:pathLst>
          </a:custGeom>
          <a:ln w="6350">
            <a:solidFill>
              <a:srgbClr val="626F5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AI-</a:t>
            </a:r>
            <a:r>
              <a:rPr dirty="0" spc="-125"/>
              <a:t>Powered</a:t>
            </a:r>
            <a:r>
              <a:rPr dirty="0" spc="-190"/>
              <a:t> </a:t>
            </a:r>
            <a:r>
              <a:rPr dirty="0"/>
              <a:t>–</a:t>
            </a:r>
            <a:r>
              <a:rPr dirty="0" spc="-135"/>
              <a:t> </a:t>
            </a:r>
            <a:r>
              <a:rPr dirty="0" spc="-100"/>
              <a:t>Network</a:t>
            </a:r>
            <a:r>
              <a:rPr dirty="0" spc="-170"/>
              <a:t> </a:t>
            </a:r>
            <a:r>
              <a:rPr dirty="0" spc="-105"/>
              <a:t>Troubleshooting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4580" y="1807126"/>
            <a:ext cx="10043160" cy="379031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03505" marR="136525" indent="-99695">
              <a:lnSpc>
                <a:spcPct val="80000"/>
              </a:lnSpc>
              <a:spcBef>
                <a:spcPts val="58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27635" algn="l"/>
              </a:tabLst>
            </a:pP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Proactive</a:t>
            </a:r>
            <a:r>
              <a:rPr dirty="0" sz="2000" spc="-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Issue</a:t>
            </a:r>
            <a:r>
              <a:rPr dirty="0" sz="20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Detection</a:t>
            </a:r>
            <a:r>
              <a:rPr dirty="0" sz="2000" spc="-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Mist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constantly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monitors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anomalies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potential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problems.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identify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issues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like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slow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Wi-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speeds,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connectivity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problems,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even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potential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security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threats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before</a:t>
            </a:r>
            <a:r>
              <a:rPr dirty="0" sz="20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significantly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impact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users</a:t>
            </a:r>
            <a:endParaRPr sz="2000">
              <a:latin typeface="Calibri"/>
              <a:cs typeface="Calibri"/>
            </a:endParaRPr>
          </a:p>
          <a:p>
            <a:pPr marL="103505" marR="156845" indent="-91440">
              <a:lnSpc>
                <a:spcPct val="80000"/>
              </a:lnSpc>
              <a:spcBef>
                <a:spcPts val="140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83515" algn="l"/>
              </a:tabLst>
            </a:pP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AI-Powered</a:t>
            </a:r>
            <a:r>
              <a:rPr dirty="0" sz="20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Diagnostics</a:t>
            </a:r>
            <a:r>
              <a:rPr dirty="0" sz="20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issues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arise,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Mist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quickly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pinpoint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root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cause.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AI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algorithms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analyze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data,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user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behavior,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device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identify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source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problem,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whether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it's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faulty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access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point,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congested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link,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client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device issue</a:t>
            </a:r>
            <a:endParaRPr sz="2000">
              <a:latin typeface="Calibri"/>
              <a:cs typeface="Calibri"/>
            </a:endParaRPr>
          </a:p>
          <a:p>
            <a:pPr marL="103505" marR="160020" indent="-91440">
              <a:lnSpc>
                <a:spcPct val="80000"/>
              </a:lnSpc>
              <a:spcBef>
                <a:spcPts val="139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83515" algn="l"/>
              </a:tabLst>
            </a:pP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Automated</a:t>
            </a:r>
            <a:r>
              <a:rPr dirty="0" sz="20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Troubleshooting</a:t>
            </a:r>
            <a:r>
              <a:rPr dirty="0" sz="2000" spc="-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some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cases,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Mist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even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automatically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resolve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issues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without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requiring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manual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intervention.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example,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might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automatically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adjust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levels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access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points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improve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coverage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re-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associate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clients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less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congested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access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point</a:t>
            </a:r>
            <a:endParaRPr sz="2000">
              <a:latin typeface="Calibri"/>
              <a:cs typeface="Calibri"/>
            </a:endParaRPr>
          </a:p>
          <a:p>
            <a:pPr algn="just" marL="103505" marR="5080" indent="-91440">
              <a:lnSpc>
                <a:spcPct val="80000"/>
              </a:lnSpc>
              <a:spcBef>
                <a:spcPts val="140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83515" algn="l"/>
              </a:tabLst>
            </a:pP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Simplified</a:t>
            </a:r>
            <a:r>
              <a:rPr dirty="0" sz="20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Remediation</a:t>
            </a:r>
            <a:r>
              <a:rPr dirty="0" sz="2000" spc="-7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Even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manual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intervention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required,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Mist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provides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network engineers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valuable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insights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guidance.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suggest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potential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solutions,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prioritize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tasks,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even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provide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step-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by-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step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instructions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resolving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issue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MIST</a:t>
            </a:r>
            <a:r>
              <a:rPr dirty="0" spc="-204"/>
              <a:t> </a:t>
            </a:r>
            <a:r>
              <a:rPr dirty="0" spc="-10"/>
              <a:t>AI</a:t>
            </a:r>
            <a:r>
              <a:rPr dirty="0" spc="-215"/>
              <a:t> </a:t>
            </a:r>
            <a:r>
              <a:rPr dirty="0"/>
              <a:t>+</a:t>
            </a:r>
            <a:r>
              <a:rPr dirty="0" spc="-185"/>
              <a:t> </a:t>
            </a:r>
            <a:r>
              <a:rPr dirty="0" spc="-90"/>
              <a:t>Microservices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4580" y="1684291"/>
            <a:ext cx="9994900" cy="2108835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8270" indent="-123825">
              <a:lnSpc>
                <a:spcPct val="100000"/>
              </a:lnSpc>
              <a:spcBef>
                <a:spcPts val="126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Agility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New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features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bug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fixes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deployed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rapidly,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often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weekly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basis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Scalability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Services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elastically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scale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up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down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needed,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ensuring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optimal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5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Flexibility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Enterprises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easily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add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remove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features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meet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changing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requirements</a:t>
            </a:r>
            <a:endParaRPr sz="2000">
              <a:latin typeface="Calibri"/>
              <a:cs typeface="Calibri"/>
            </a:endParaRPr>
          </a:p>
          <a:p>
            <a:pPr marL="103505" marR="5080" indent="-99695">
              <a:lnSpc>
                <a:spcPts val="2160"/>
              </a:lnSpc>
              <a:spcBef>
                <a:spcPts val="143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2763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Provide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full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programmability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via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open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APIs</a:t>
            </a:r>
            <a:r>
              <a:rPr dirty="0" sz="20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automation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easy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integration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third-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party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inhouse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applications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151" y="3802483"/>
            <a:ext cx="3564928" cy="24406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Upgrades</a:t>
            </a:r>
            <a:r>
              <a:rPr dirty="0" spc="-150"/>
              <a:t> </a:t>
            </a:r>
            <a:r>
              <a:rPr dirty="0" spc="-85"/>
              <a:t>and</a:t>
            </a:r>
            <a:r>
              <a:rPr dirty="0" spc="-180"/>
              <a:t> </a:t>
            </a:r>
            <a:r>
              <a:rPr dirty="0" spc="-60"/>
              <a:t>Backups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4580" y="1812307"/>
            <a:ext cx="8316595" cy="288036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8270" indent="-123825">
              <a:lnSpc>
                <a:spcPct val="100000"/>
              </a:lnSpc>
              <a:spcBef>
                <a:spcPts val="254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Upgrades</a:t>
            </a:r>
            <a:endParaRPr sz="2000">
              <a:latin typeface="Calibri"/>
              <a:cs typeface="Calibri"/>
            </a:endParaRPr>
          </a:p>
          <a:p>
            <a:pPr lvl="1" marL="635000" indent="-238760">
              <a:lnSpc>
                <a:spcPct val="100000"/>
              </a:lnSpc>
              <a:spcBef>
                <a:spcPts val="155"/>
              </a:spcBef>
              <a:buClr>
                <a:srgbClr val="E38312"/>
              </a:buClr>
              <a:buFont typeface="Wingdings"/>
              <a:buChar char=""/>
              <a:tabLst>
                <a:tab pos="6350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Latest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firmware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software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versions</a:t>
            </a:r>
            <a:endParaRPr sz="2000">
              <a:latin typeface="Calibri"/>
              <a:cs typeface="Calibri"/>
            </a:endParaRPr>
          </a:p>
          <a:p>
            <a:pPr lvl="1" marL="635000" indent="-238760">
              <a:lnSpc>
                <a:spcPct val="100000"/>
              </a:lnSpc>
              <a:spcBef>
                <a:spcPts val="360"/>
              </a:spcBef>
              <a:buClr>
                <a:srgbClr val="E38312"/>
              </a:buClr>
              <a:buFont typeface="Wingdings"/>
              <a:buChar char=""/>
              <a:tabLst>
                <a:tab pos="6350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Reduced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downtime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Adjust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levels,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associate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clients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APs</a:t>
            </a:r>
            <a:endParaRPr sz="2000">
              <a:latin typeface="Calibri"/>
              <a:cs typeface="Calibri"/>
            </a:endParaRPr>
          </a:p>
          <a:p>
            <a:pPr lvl="1" marL="635000" indent="-238760">
              <a:lnSpc>
                <a:spcPct val="100000"/>
              </a:lnSpc>
              <a:spcBef>
                <a:spcPts val="360"/>
              </a:spcBef>
              <a:buClr>
                <a:srgbClr val="E38312"/>
              </a:buClr>
              <a:buFont typeface="Wingdings"/>
              <a:buChar char=""/>
              <a:tabLst>
                <a:tab pos="6350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Improved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stability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security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7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84150" algn="l"/>
              </a:tabLst>
            </a:pP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Backups</a:t>
            </a:r>
            <a:endParaRPr sz="2000">
              <a:latin typeface="Calibri"/>
              <a:cs typeface="Calibri"/>
            </a:endParaRPr>
          </a:p>
          <a:p>
            <a:pPr lvl="1" marL="635000" indent="-238760">
              <a:lnSpc>
                <a:spcPct val="100000"/>
              </a:lnSpc>
              <a:spcBef>
                <a:spcPts val="155"/>
              </a:spcBef>
              <a:buClr>
                <a:srgbClr val="E38312"/>
              </a:buClr>
              <a:buFont typeface="Wingdings"/>
              <a:buChar char=""/>
              <a:tabLst>
                <a:tab pos="635000" algn="l"/>
              </a:tabLst>
            </a:pP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Automated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backups</a:t>
            </a:r>
            <a:endParaRPr sz="2000">
              <a:latin typeface="Calibri"/>
              <a:cs typeface="Calibri"/>
            </a:endParaRPr>
          </a:p>
          <a:p>
            <a:pPr lvl="1" marL="635000" indent="-238760">
              <a:lnSpc>
                <a:spcPct val="100000"/>
              </a:lnSpc>
              <a:spcBef>
                <a:spcPts val="360"/>
              </a:spcBef>
              <a:buClr>
                <a:srgbClr val="E38312"/>
              </a:buClr>
              <a:buFont typeface="Wingdings"/>
              <a:buChar char=""/>
              <a:tabLst>
                <a:tab pos="6350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Reduced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manual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effort</a:t>
            </a:r>
            <a:endParaRPr sz="2000">
              <a:latin typeface="Calibri"/>
              <a:cs typeface="Calibri"/>
            </a:endParaRPr>
          </a:p>
          <a:p>
            <a:pPr lvl="1" marL="635000" indent="-238760">
              <a:lnSpc>
                <a:spcPct val="100000"/>
              </a:lnSpc>
              <a:spcBef>
                <a:spcPts val="360"/>
              </a:spcBef>
              <a:buClr>
                <a:srgbClr val="E38312"/>
              </a:buClr>
              <a:buFont typeface="Wingdings"/>
              <a:buChar char=""/>
              <a:tabLst>
                <a:tab pos="6350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Improved</a:t>
            </a:r>
            <a:r>
              <a:rPr dirty="0" sz="20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data</a:t>
            </a:r>
            <a:r>
              <a:rPr dirty="0" sz="20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security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420306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AI-</a:t>
            </a:r>
            <a:r>
              <a:rPr dirty="0" spc="-50"/>
              <a:t>Driven</a:t>
            </a:r>
            <a:r>
              <a:rPr dirty="0" spc="-165"/>
              <a:t> </a:t>
            </a:r>
            <a:r>
              <a:rPr dirty="0" spc="-35"/>
              <a:t>Insights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8199" y="1962956"/>
            <a:ext cx="5550910" cy="40227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6939" y="1948732"/>
            <a:ext cx="5445760" cy="29629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03505" marR="5080" indent="-99695">
              <a:lnSpc>
                <a:spcPts val="2160"/>
              </a:lnSpc>
              <a:spcBef>
                <a:spcPts val="37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27635" algn="l"/>
              </a:tabLst>
            </a:pP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AI-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Driven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Insights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Mist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uses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data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science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analyze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metadata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access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points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switches,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providing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actionable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insights</a:t>
            </a:r>
            <a:endParaRPr sz="2000">
              <a:latin typeface="Calibri"/>
              <a:cs typeface="Calibri"/>
            </a:endParaRPr>
          </a:p>
          <a:p>
            <a:pPr marL="103505" marR="200660" indent="-99695">
              <a:lnSpc>
                <a:spcPts val="2160"/>
              </a:lnSpc>
              <a:spcBef>
                <a:spcPts val="140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2763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Analytics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performance,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Traffic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throughput,</a:t>
            </a:r>
            <a:r>
              <a:rPr dirty="0" sz="2000" spc="-1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trends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2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Occupancy</a:t>
            </a:r>
            <a:r>
              <a:rPr dirty="0" sz="20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Analytics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Identify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overcrowded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areas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Engagement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Analytics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Dwell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Time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Visits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Premium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Analytics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Audit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Logs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Inventory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Marvis</a:t>
            </a:r>
            <a:r>
              <a:rPr dirty="0" spc="-165"/>
              <a:t> </a:t>
            </a:r>
            <a:r>
              <a:rPr dirty="0"/>
              <a:t>–</a:t>
            </a:r>
            <a:r>
              <a:rPr dirty="0" spc="-145"/>
              <a:t> </a:t>
            </a:r>
            <a:r>
              <a:rPr dirty="0" spc="-90"/>
              <a:t>Virtual</a:t>
            </a:r>
            <a:r>
              <a:rPr dirty="0" spc="-160"/>
              <a:t> </a:t>
            </a:r>
            <a:r>
              <a:rPr dirty="0" spc="-100"/>
              <a:t>Network</a:t>
            </a:r>
            <a:r>
              <a:rPr dirty="0" spc="-170"/>
              <a:t> </a:t>
            </a:r>
            <a:r>
              <a:rPr dirty="0" spc="-70"/>
              <a:t>Assistant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829" y="3969930"/>
            <a:ext cx="5728150" cy="161413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3647" y="1835061"/>
            <a:ext cx="4515319" cy="180612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8881" y="1835058"/>
            <a:ext cx="4864735" cy="29868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Root</a:t>
            </a:r>
            <a:r>
              <a:rPr dirty="0" spc="-180"/>
              <a:t> </a:t>
            </a:r>
            <a:r>
              <a:rPr dirty="0" spc="-100"/>
              <a:t>cause</a:t>
            </a:r>
            <a:r>
              <a:rPr dirty="0" spc="-190"/>
              <a:t> </a:t>
            </a:r>
            <a:r>
              <a:rPr dirty="0" spc="-80"/>
              <a:t>Analysis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117" y="1860816"/>
            <a:ext cx="5875194" cy="43513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Wireless</a:t>
            </a:r>
            <a:r>
              <a:rPr dirty="0" spc="-140"/>
              <a:t> </a:t>
            </a:r>
            <a:r>
              <a:rPr dirty="0" spc="-90"/>
              <a:t>Coverage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026" y="1872315"/>
            <a:ext cx="9193616" cy="42637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Location</a:t>
            </a:r>
            <a:r>
              <a:rPr dirty="0" spc="-185"/>
              <a:t> </a:t>
            </a:r>
            <a:r>
              <a:rPr dirty="0"/>
              <a:t>–</a:t>
            </a:r>
            <a:r>
              <a:rPr dirty="0" spc="-130"/>
              <a:t> </a:t>
            </a:r>
            <a:r>
              <a:rPr dirty="0" spc="-90"/>
              <a:t>Live</a:t>
            </a:r>
            <a:r>
              <a:rPr dirty="0" spc="-175"/>
              <a:t> </a:t>
            </a:r>
            <a:r>
              <a:rPr dirty="0" spc="-20"/>
              <a:t>View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5913" y="1846262"/>
            <a:ext cx="8017682" cy="3942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Summary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0020" rIns="0" bIns="0" rtlCol="0" vert="horz">
            <a:spAutoFit/>
          </a:bodyPr>
          <a:lstStyle/>
          <a:p>
            <a:pPr marL="128270" indent="-123825">
              <a:lnSpc>
                <a:spcPct val="100000"/>
              </a:lnSpc>
              <a:spcBef>
                <a:spcPts val="126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b="1">
                <a:latin typeface="Calibri"/>
                <a:cs typeface="Calibri"/>
              </a:rPr>
              <a:t>User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Experience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dirty="0" spc="-45"/>
              <a:t> </a:t>
            </a:r>
            <a:r>
              <a:rPr dirty="0"/>
              <a:t>Cloud</a:t>
            </a:r>
            <a:r>
              <a:rPr dirty="0" spc="-55"/>
              <a:t> </a:t>
            </a:r>
            <a:r>
              <a:rPr dirty="0" spc="-10"/>
              <a:t>resources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measure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improve</a:t>
            </a:r>
            <a:r>
              <a:rPr dirty="0" spc="-30"/>
              <a:t> </a:t>
            </a:r>
            <a:r>
              <a:rPr dirty="0"/>
              <a:t>end</a:t>
            </a:r>
            <a:r>
              <a:rPr dirty="0" spc="-60"/>
              <a:t> </a:t>
            </a:r>
            <a:r>
              <a:rPr dirty="0"/>
              <a:t>user</a:t>
            </a:r>
            <a:r>
              <a:rPr dirty="0" spc="-30"/>
              <a:t> </a:t>
            </a:r>
            <a:r>
              <a:rPr dirty="0" spc="-10"/>
              <a:t>experience</a:t>
            </a:r>
          </a:p>
          <a:p>
            <a:pPr marL="128270" indent="-12382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pc="-10" b="1">
                <a:latin typeface="Calibri"/>
                <a:cs typeface="Calibri"/>
              </a:rPr>
              <a:t>AI-</a:t>
            </a:r>
            <a:r>
              <a:rPr dirty="0" b="1">
                <a:latin typeface="Calibri"/>
                <a:cs typeface="Calibri"/>
              </a:rPr>
              <a:t>Driven</a:t>
            </a:r>
            <a:r>
              <a:rPr dirty="0" spc="-2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Operations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and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Support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/>
              <a:t>with</a:t>
            </a:r>
            <a:r>
              <a:rPr dirty="0" spc="-25"/>
              <a:t> </a:t>
            </a:r>
            <a:r>
              <a:rPr dirty="0" spc="-10"/>
              <a:t>Marvis</a:t>
            </a:r>
          </a:p>
          <a:p>
            <a:pPr marL="104139" marR="5080" indent="-100330">
              <a:lnSpc>
                <a:spcPts val="2160"/>
              </a:lnSpc>
              <a:spcBef>
                <a:spcPts val="142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4139" algn="l"/>
                <a:tab pos="127635" algn="l"/>
              </a:tabLst>
            </a:pPr>
            <a:r>
              <a:rPr dirty="0" b="1">
                <a:latin typeface="Calibri"/>
                <a:cs typeface="Calibri"/>
              </a:rPr>
              <a:t>	</a:t>
            </a:r>
            <a:r>
              <a:rPr dirty="0" b="1">
                <a:latin typeface="Calibri"/>
                <a:cs typeface="Calibri"/>
              </a:rPr>
              <a:t>Microservices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Cloud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modern</a:t>
            </a:r>
            <a:r>
              <a:rPr dirty="0" spc="-45"/>
              <a:t> </a:t>
            </a:r>
            <a:r>
              <a:rPr dirty="0" spc="-10"/>
              <a:t>microservices</a:t>
            </a:r>
            <a:r>
              <a:rPr dirty="0" spc="-25"/>
              <a:t> </a:t>
            </a:r>
            <a:r>
              <a:rPr dirty="0" spc="-10"/>
              <a:t>architecture</a:t>
            </a:r>
            <a:r>
              <a:rPr dirty="0" spc="-30"/>
              <a:t> </a:t>
            </a:r>
            <a:r>
              <a:rPr dirty="0"/>
              <a:t>ensures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/>
              <a:t>network</a:t>
            </a:r>
            <a:r>
              <a:rPr dirty="0" spc="-40"/>
              <a:t> </a:t>
            </a:r>
            <a:r>
              <a:rPr dirty="0"/>
              <a:t>that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easy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 spc="-10"/>
              <a:t>operate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20"/>
              <a:t>agile</a:t>
            </a:r>
          </a:p>
          <a:p>
            <a:pPr marL="128270" indent="-123825">
              <a:lnSpc>
                <a:spcPct val="100000"/>
              </a:lnSpc>
              <a:spcBef>
                <a:spcPts val="113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b="1">
                <a:latin typeface="Calibri"/>
                <a:cs typeface="Calibri"/>
              </a:rPr>
              <a:t>BLE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Location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Services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dirty="0" spc="-45"/>
              <a:t> </a:t>
            </a:r>
            <a:r>
              <a:rPr dirty="0"/>
              <a:t>Engage</a:t>
            </a:r>
            <a:r>
              <a:rPr dirty="0" spc="-70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 spc="-10"/>
              <a:t>end-</a:t>
            </a:r>
            <a:r>
              <a:rPr dirty="0"/>
              <a:t>users</a:t>
            </a:r>
            <a:r>
              <a:rPr dirty="0" spc="-30"/>
              <a:t> </a:t>
            </a:r>
            <a:r>
              <a:rPr dirty="0"/>
              <a:t>utilizing</a:t>
            </a:r>
            <a:r>
              <a:rPr dirty="0" spc="-40"/>
              <a:t> </a:t>
            </a:r>
            <a:r>
              <a:rPr dirty="0"/>
              <a:t>Juniper’s</a:t>
            </a:r>
            <a:r>
              <a:rPr dirty="0" spc="-55"/>
              <a:t> </a:t>
            </a:r>
            <a:r>
              <a:rPr dirty="0" spc="-10"/>
              <a:t>built-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location</a:t>
            </a:r>
            <a:r>
              <a:rPr dirty="0" spc="-40"/>
              <a:t> </a:t>
            </a:r>
            <a:r>
              <a:rPr dirty="0" spc="-10"/>
              <a:t>services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3955772"/>
            <a:ext cx="9859972" cy="20012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939" y="304117"/>
            <a:ext cx="10122187" cy="58946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The</a:t>
            </a:r>
            <a:r>
              <a:rPr dirty="0" spc="-210"/>
              <a:t> </a:t>
            </a:r>
            <a:r>
              <a:rPr dirty="0" spc="-105"/>
              <a:t>Evolution</a:t>
            </a:r>
            <a:r>
              <a:rPr dirty="0" spc="-210"/>
              <a:t> </a:t>
            </a:r>
            <a:r>
              <a:rPr dirty="0"/>
              <a:t>of</a:t>
            </a:r>
            <a:r>
              <a:rPr dirty="0" spc="-190"/>
              <a:t> </a:t>
            </a:r>
            <a:r>
              <a:rPr dirty="0" spc="-85"/>
              <a:t>WLAN</a:t>
            </a:r>
            <a:r>
              <a:rPr dirty="0" spc="-229"/>
              <a:t> </a:t>
            </a:r>
            <a:r>
              <a:rPr dirty="0" spc="-65"/>
              <a:t>Networks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4580" y="1684291"/>
            <a:ext cx="9552305" cy="138176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8270" indent="-123825">
              <a:lnSpc>
                <a:spcPct val="100000"/>
              </a:lnSpc>
              <a:spcBef>
                <a:spcPts val="126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Individual</a:t>
            </a:r>
            <a:r>
              <a:rPr dirty="0" sz="20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Wireless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APs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Virtual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Controllers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(Master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Slaves)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Centralized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Hardware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Controllers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Wireless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APs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5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Cloud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Portal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Wireless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APs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33253" y="3068053"/>
            <a:ext cx="8208009" cy="2896235"/>
            <a:chOff x="233253" y="3068053"/>
            <a:chExt cx="8208009" cy="28962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253" y="3748511"/>
              <a:ext cx="3403771" cy="21845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6891" y="3068053"/>
              <a:ext cx="3403774" cy="289573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7848" y="3159366"/>
              <a:ext cx="2159109" cy="1511376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31770" y="2865475"/>
            <a:ext cx="3330465" cy="3281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Juniper</a:t>
            </a:r>
            <a:r>
              <a:rPr dirty="0" spc="-200"/>
              <a:t> </a:t>
            </a:r>
            <a:r>
              <a:rPr dirty="0" spc="-90"/>
              <a:t>Mist</a:t>
            </a:r>
            <a:r>
              <a:rPr dirty="0" spc="-195"/>
              <a:t> </a:t>
            </a:r>
            <a:r>
              <a:rPr dirty="0" spc="-10"/>
              <a:t>AP</a:t>
            </a:r>
            <a:r>
              <a:rPr dirty="0" spc="-185"/>
              <a:t> </a:t>
            </a:r>
            <a:r>
              <a:rPr dirty="0" spc="-65"/>
              <a:t>Overview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0020" rIns="0" bIns="0" rtlCol="0" vert="horz">
            <a:spAutoFit/>
          </a:bodyPr>
          <a:lstStyle/>
          <a:p>
            <a:pPr marL="128270" indent="-123825">
              <a:lnSpc>
                <a:spcPct val="100000"/>
              </a:lnSpc>
              <a:spcBef>
                <a:spcPts val="126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/>
              <a:t>Juniper</a:t>
            </a:r>
            <a:r>
              <a:rPr dirty="0" spc="-45"/>
              <a:t> </a:t>
            </a:r>
            <a:r>
              <a:rPr dirty="0"/>
              <a:t>Mist</a:t>
            </a:r>
            <a:r>
              <a:rPr dirty="0" spc="-10"/>
              <a:t> </a:t>
            </a:r>
            <a:r>
              <a:rPr dirty="0"/>
              <a:t>APs</a:t>
            </a:r>
            <a:r>
              <a:rPr dirty="0" spc="-15"/>
              <a:t> </a:t>
            </a:r>
            <a:r>
              <a:rPr dirty="0" spc="-10"/>
              <a:t>operate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 spc="-10"/>
              <a:t>conjunction</a:t>
            </a:r>
            <a:r>
              <a:rPr dirty="0" spc="-70"/>
              <a:t> </a:t>
            </a:r>
            <a:r>
              <a:rPr dirty="0"/>
              <a:t>with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Juniper</a:t>
            </a:r>
            <a:r>
              <a:rPr dirty="0" spc="-35"/>
              <a:t> </a:t>
            </a:r>
            <a:r>
              <a:rPr dirty="0"/>
              <a:t>Mist</a:t>
            </a:r>
            <a:r>
              <a:rPr dirty="0" spc="-15"/>
              <a:t> </a:t>
            </a:r>
            <a:r>
              <a:rPr dirty="0"/>
              <a:t>AI</a:t>
            </a:r>
            <a:r>
              <a:rPr dirty="0" spc="-35"/>
              <a:t> </a:t>
            </a:r>
            <a:r>
              <a:rPr dirty="0" spc="-10"/>
              <a:t>cloud</a:t>
            </a:r>
          </a:p>
          <a:p>
            <a:pPr marL="128270" indent="-12382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/>
              <a:t>Single</a:t>
            </a:r>
            <a:r>
              <a:rPr dirty="0" spc="-40"/>
              <a:t> </a:t>
            </a:r>
            <a:r>
              <a:rPr dirty="0"/>
              <a:t>pane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glass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55"/>
              <a:t> </a:t>
            </a:r>
            <a:r>
              <a:rPr dirty="0"/>
              <a:t>managing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30"/>
              <a:t> </a:t>
            </a:r>
            <a:r>
              <a:rPr dirty="0"/>
              <a:t>APs</a:t>
            </a:r>
            <a:r>
              <a:rPr dirty="0" spc="-30"/>
              <a:t> </a:t>
            </a:r>
            <a:r>
              <a:rPr dirty="0"/>
              <a:t>from</a:t>
            </a:r>
            <a:r>
              <a:rPr dirty="0" spc="-45"/>
              <a:t> </a:t>
            </a:r>
            <a:r>
              <a:rPr dirty="0" spc="-10"/>
              <a:t>anywhere</a:t>
            </a:r>
          </a:p>
          <a:p>
            <a:pPr marL="128270" indent="-123825">
              <a:lnSpc>
                <a:spcPct val="100000"/>
              </a:lnSpc>
              <a:spcBef>
                <a:spcPts val="115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/>
              <a:t>Indoor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outdoor</a:t>
            </a:r>
            <a:r>
              <a:rPr dirty="0" spc="-60"/>
              <a:t> </a:t>
            </a:r>
            <a:r>
              <a:rPr dirty="0" spc="-10"/>
              <a:t>deployments</a:t>
            </a:r>
          </a:p>
          <a:p>
            <a:pPr marL="128270" indent="-123825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/>
              <a:t>Provision</a:t>
            </a:r>
            <a:r>
              <a:rPr dirty="0" spc="-45"/>
              <a:t> </a:t>
            </a:r>
            <a:r>
              <a:rPr dirty="0"/>
              <a:t>–</a:t>
            </a:r>
            <a:r>
              <a:rPr dirty="0" spc="-65"/>
              <a:t> </a:t>
            </a:r>
            <a:r>
              <a:rPr dirty="0" spc="-30"/>
              <a:t>Zero-</a:t>
            </a:r>
            <a:r>
              <a:rPr dirty="0"/>
              <a:t>touch</a:t>
            </a:r>
            <a:r>
              <a:rPr dirty="0" spc="-55"/>
              <a:t> </a:t>
            </a:r>
            <a:r>
              <a:rPr dirty="0"/>
              <a:t>provisioning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/>
              <a:t>rapid</a:t>
            </a:r>
            <a:r>
              <a:rPr dirty="0" spc="-65"/>
              <a:t> </a:t>
            </a:r>
            <a:r>
              <a:rPr dirty="0" spc="-10"/>
              <a:t>deployment</a:t>
            </a:r>
          </a:p>
          <a:p>
            <a:pPr marL="128270" indent="-12382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/>
              <a:t>Deploy</a:t>
            </a:r>
            <a:r>
              <a:rPr dirty="0" spc="-65"/>
              <a:t> </a:t>
            </a:r>
            <a:r>
              <a:rPr dirty="0"/>
              <a:t>–</a:t>
            </a:r>
            <a:r>
              <a:rPr dirty="0" spc="-55"/>
              <a:t> </a:t>
            </a:r>
            <a:r>
              <a:rPr dirty="0" spc="-25"/>
              <a:t>Template</a:t>
            </a:r>
            <a:r>
              <a:rPr dirty="0" spc="-15"/>
              <a:t> </a:t>
            </a:r>
            <a:r>
              <a:rPr dirty="0"/>
              <a:t>based</a:t>
            </a:r>
            <a:r>
              <a:rPr dirty="0" spc="-45"/>
              <a:t> </a:t>
            </a:r>
            <a:r>
              <a:rPr dirty="0" spc="-10"/>
              <a:t>consistent</a:t>
            </a:r>
            <a:r>
              <a:rPr dirty="0" spc="-35"/>
              <a:t> </a:t>
            </a:r>
            <a:r>
              <a:rPr dirty="0" spc="-10"/>
              <a:t>configuration</a:t>
            </a:r>
          </a:p>
          <a:p>
            <a:pPr marL="104139" marR="95250" indent="-100330">
              <a:lnSpc>
                <a:spcPts val="2160"/>
              </a:lnSpc>
              <a:spcBef>
                <a:spcPts val="142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4139" algn="l"/>
                <a:tab pos="127635" algn="l"/>
              </a:tabLst>
            </a:pPr>
            <a:r>
              <a:rPr dirty="0" spc="-10"/>
              <a:t>	</a:t>
            </a:r>
            <a:r>
              <a:rPr dirty="0" spc="-10"/>
              <a:t>Operate</a:t>
            </a:r>
            <a:r>
              <a:rPr dirty="0" spc="-50"/>
              <a:t> </a:t>
            </a:r>
            <a:r>
              <a:rPr dirty="0"/>
              <a:t>–</a:t>
            </a:r>
            <a:r>
              <a:rPr dirty="0" spc="-45"/>
              <a:t> </a:t>
            </a:r>
            <a:r>
              <a:rPr dirty="0"/>
              <a:t>SLEs</a:t>
            </a:r>
            <a:r>
              <a:rPr dirty="0" spc="-60"/>
              <a:t> </a:t>
            </a:r>
            <a:r>
              <a:rPr dirty="0"/>
              <a:t>(Service</a:t>
            </a:r>
            <a:r>
              <a:rPr dirty="0" spc="-35"/>
              <a:t> </a:t>
            </a:r>
            <a:r>
              <a:rPr dirty="0"/>
              <a:t>Level</a:t>
            </a:r>
            <a:r>
              <a:rPr dirty="0" spc="-35"/>
              <a:t> </a:t>
            </a:r>
            <a:r>
              <a:rPr dirty="0" spc="-10"/>
              <a:t>Expectations),</a:t>
            </a:r>
            <a:r>
              <a:rPr dirty="0" spc="-50"/>
              <a:t> </a:t>
            </a:r>
            <a:r>
              <a:rPr dirty="0"/>
              <a:t>Alerts,</a:t>
            </a:r>
            <a:r>
              <a:rPr dirty="0" spc="-30"/>
              <a:t> </a:t>
            </a:r>
            <a:r>
              <a:rPr dirty="0"/>
              <a:t>Marvis</a:t>
            </a:r>
            <a:r>
              <a:rPr dirty="0" spc="-35"/>
              <a:t> </a:t>
            </a:r>
            <a:r>
              <a:rPr dirty="0"/>
              <a:t>Virtual</a:t>
            </a:r>
            <a:r>
              <a:rPr dirty="0" spc="-45"/>
              <a:t> </a:t>
            </a:r>
            <a:r>
              <a:rPr dirty="0"/>
              <a:t>Network</a:t>
            </a:r>
            <a:r>
              <a:rPr dirty="0" spc="-45"/>
              <a:t> </a:t>
            </a:r>
            <a:r>
              <a:rPr dirty="0" spc="-10"/>
              <a:t>Assistant,</a:t>
            </a:r>
            <a:r>
              <a:rPr dirty="0" spc="-20"/>
              <a:t> </a:t>
            </a:r>
            <a:r>
              <a:rPr dirty="0" spc="-10"/>
              <a:t>Marvis Actions</a:t>
            </a:r>
          </a:p>
          <a:p>
            <a:pPr marL="103505" marR="5080" indent="-99695">
              <a:lnSpc>
                <a:spcPts val="2160"/>
              </a:lnSpc>
              <a:spcBef>
                <a:spcPts val="140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27635" algn="l"/>
              </a:tabLst>
            </a:pPr>
            <a:r>
              <a:rPr dirty="0"/>
              <a:t>	</a:t>
            </a:r>
            <a:r>
              <a:rPr dirty="0"/>
              <a:t>Supports</a:t>
            </a:r>
            <a:r>
              <a:rPr dirty="0" spc="-60"/>
              <a:t> </a:t>
            </a:r>
            <a:r>
              <a:rPr dirty="0" spc="-10"/>
              <a:t>Wi-</a:t>
            </a:r>
            <a:r>
              <a:rPr dirty="0"/>
              <a:t>Fi</a:t>
            </a:r>
            <a:r>
              <a:rPr dirty="0" spc="-55"/>
              <a:t> </a:t>
            </a:r>
            <a:r>
              <a:rPr dirty="0"/>
              <a:t>6</a:t>
            </a:r>
            <a:r>
              <a:rPr dirty="0" spc="-50"/>
              <a:t> </a:t>
            </a:r>
            <a:r>
              <a:rPr dirty="0"/>
              <a:t>technology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60"/>
              <a:t> </a:t>
            </a:r>
            <a:r>
              <a:rPr dirty="0"/>
              <a:t>better</a:t>
            </a:r>
            <a:r>
              <a:rPr dirty="0" spc="-45"/>
              <a:t> </a:t>
            </a:r>
            <a:r>
              <a:rPr dirty="0"/>
              <a:t>wireless</a:t>
            </a:r>
            <a:r>
              <a:rPr dirty="0" spc="-10"/>
              <a:t> performance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Bluetooth</a:t>
            </a:r>
            <a:r>
              <a:rPr dirty="0" spc="-50"/>
              <a:t> </a:t>
            </a:r>
            <a:r>
              <a:rPr dirty="0"/>
              <a:t>Low</a:t>
            </a:r>
            <a:r>
              <a:rPr dirty="0" spc="-60"/>
              <a:t> </a:t>
            </a:r>
            <a:r>
              <a:rPr dirty="0"/>
              <a:t>Energy</a:t>
            </a:r>
            <a:r>
              <a:rPr dirty="0" spc="-80"/>
              <a:t> </a:t>
            </a:r>
            <a:r>
              <a:rPr dirty="0" spc="-10"/>
              <a:t>(BLE) </a:t>
            </a:r>
            <a:r>
              <a:rPr dirty="0"/>
              <a:t>for</a:t>
            </a:r>
            <a:r>
              <a:rPr dirty="0" spc="-75"/>
              <a:t> </a:t>
            </a:r>
            <a:r>
              <a:rPr dirty="0" spc="-10"/>
              <a:t>wayfinding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Juniper</a:t>
            </a:r>
            <a:r>
              <a:rPr dirty="0" spc="-200"/>
              <a:t> </a:t>
            </a:r>
            <a:r>
              <a:rPr dirty="0" spc="-90"/>
              <a:t>Mist</a:t>
            </a:r>
            <a:r>
              <a:rPr dirty="0" spc="-195"/>
              <a:t> </a:t>
            </a:r>
            <a:r>
              <a:rPr dirty="0"/>
              <a:t>AI</a:t>
            </a:r>
            <a:r>
              <a:rPr dirty="0" spc="-175"/>
              <a:t> </a:t>
            </a:r>
            <a:r>
              <a:rPr dirty="0" spc="-85"/>
              <a:t>Architecture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963" y="1959159"/>
            <a:ext cx="10058398" cy="3796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4460" rIns="0" bIns="0" rtlCol="0" vert="horz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dirty="0" spc="-100"/>
              <a:t>Wi-</a:t>
            </a:r>
            <a:r>
              <a:rPr dirty="0" spc="-50"/>
              <a:t>Fi</a:t>
            </a:r>
            <a:r>
              <a:rPr dirty="0" spc="-170"/>
              <a:t> </a:t>
            </a:r>
            <a:r>
              <a:rPr dirty="0" spc="-120"/>
              <a:t>Standards</a:t>
            </a:r>
            <a:r>
              <a:rPr dirty="0" spc="-160"/>
              <a:t> </a:t>
            </a:r>
            <a:r>
              <a:rPr dirty="0"/>
              <a:t>/</a:t>
            </a:r>
            <a:r>
              <a:rPr dirty="0" spc="-140"/>
              <a:t> </a:t>
            </a:r>
            <a:r>
              <a:rPr dirty="0" spc="-95"/>
              <a:t>Bluetooth</a:t>
            </a:r>
            <a:r>
              <a:rPr dirty="0" spc="-180"/>
              <a:t> </a:t>
            </a:r>
            <a:r>
              <a:rPr dirty="0" spc="-80"/>
              <a:t>Low</a:t>
            </a:r>
            <a:r>
              <a:rPr dirty="0" spc="-180"/>
              <a:t> </a:t>
            </a:r>
            <a:r>
              <a:rPr dirty="0" spc="-50"/>
              <a:t>Energy </a:t>
            </a:r>
            <a:r>
              <a:rPr dirty="0" spc="-10"/>
              <a:t>(BLE)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54885"/>
            <a:ext cx="4773498" cy="359341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025326" y="1854882"/>
            <a:ext cx="5659755" cy="4422140"/>
            <a:chOff x="6025326" y="1854882"/>
            <a:chExt cx="5659755" cy="442214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5326" y="1854882"/>
              <a:ext cx="5659646" cy="31457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2186" y="5000625"/>
              <a:ext cx="4045861" cy="1276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908430"/>
            <a:ext cx="79432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HOW</a:t>
            </a:r>
            <a:r>
              <a:rPr dirty="0" spc="-215"/>
              <a:t> </a:t>
            </a:r>
            <a:r>
              <a:rPr dirty="0" spc="-100"/>
              <a:t>JUNIPER</a:t>
            </a:r>
            <a:r>
              <a:rPr dirty="0" spc="-175"/>
              <a:t> </a:t>
            </a:r>
            <a:r>
              <a:rPr dirty="0" spc="-90"/>
              <a:t>Virtual</a:t>
            </a:r>
            <a:r>
              <a:rPr dirty="0" spc="-155"/>
              <a:t> </a:t>
            </a:r>
            <a:r>
              <a:rPr dirty="0" spc="-75"/>
              <a:t>BLE</a:t>
            </a:r>
            <a:r>
              <a:rPr dirty="0" spc="-190"/>
              <a:t> </a:t>
            </a:r>
            <a:r>
              <a:rPr dirty="0" spc="-20"/>
              <a:t>WORKS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272" y="1846263"/>
            <a:ext cx="9877785" cy="40227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Authentication</a:t>
            </a:r>
            <a:r>
              <a:rPr dirty="0" spc="-175"/>
              <a:t> </a:t>
            </a:r>
            <a:r>
              <a:rPr dirty="0" spc="-80"/>
              <a:t>and</a:t>
            </a:r>
            <a:r>
              <a:rPr dirty="0" spc="-160"/>
              <a:t> </a:t>
            </a:r>
            <a:r>
              <a:rPr dirty="0" spc="-60"/>
              <a:t>Onboarding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4580" y="1684291"/>
            <a:ext cx="9509125" cy="256159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8270" indent="-123825">
              <a:lnSpc>
                <a:spcPct val="100000"/>
              </a:lnSpc>
              <a:spcBef>
                <a:spcPts val="126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Juniper</a:t>
            </a:r>
            <a:r>
              <a:rPr dirty="0" sz="20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Mist</a:t>
            </a:r>
            <a:r>
              <a:rPr dirty="0" sz="20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IoT</a:t>
            </a:r>
            <a:r>
              <a:rPr dirty="0" sz="20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Assurance</a:t>
            </a:r>
            <a:r>
              <a:rPr dirty="0" sz="20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“MAC-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less”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“NAC-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less”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onboarding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service</a:t>
            </a:r>
            <a:endParaRPr sz="2000">
              <a:latin typeface="Calibri"/>
              <a:cs typeface="Calibri"/>
            </a:endParaRPr>
          </a:p>
          <a:p>
            <a:pPr marL="103505" marR="5080" indent="-99695">
              <a:lnSpc>
                <a:spcPts val="2160"/>
              </a:lnSpc>
              <a:spcBef>
                <a:spcPts val="144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03505" algn="l"/>
                <a:tab pos="12763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Simplified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onboarding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Multiple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Pre-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Shared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Key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(MPSK)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identity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new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era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MAC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randomization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2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Key</a:t>
            </a:r>
            <a:r>
              <a:rPr dirty="0" sz="20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life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cycle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60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Allows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full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segmentation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policy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control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traditional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802.1X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authentication</a:t>
            </a:r>
            <a:endParaRPr sz="2000">
              <a:latin typeface="Calibri"/>
              <a:cs typeface="Calibri"/>
            </a:endParaRPr>
          </a:p>
          <a:p>
            <a:pPr marL="128270" indent="-123825">
              <a:lnSpc>
                <a:spcPct val="100000"/>
              </a:lnSpc>
              <a:spcBef>
                <a:spcPts val="1165"/>
              </a:spcBef>
              <a:buClr>
                <a:srgbClr val="E38312"/>
              </a:buClr>
              <a:buSzPct val="95000"/>
              <a:buFont typeface="Wingdings"/>
              <a:buChar char=""/>
              <a:tabLst>
                <a:tab pos="128270" algn="l"/>
              </a:tabLst>
            </a:pP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Perfect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solution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IoT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BYOD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devices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0301" y="182322"/>
            <a:ext cx="11094720" cy="5791835"/>
            <a:chOff x="380301" y="182322"/>
            <a:chExt cx="11094720" cy="57918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1360" y="182322"/>
              <a:ext cx="4653597" cy="579159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01" y="496067"/>
              <a:ext cx="6232994" cy="5164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4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Mist</a:t>
            </a:r>
            <a:r>
              <a:rPr dirty="0" spc="-170"/>
              <a:t> </a:t>
            </a:r>
            <a:r>
              <a:rPr dirty="0" spc="-100"/>
              <a:t>Wi-</a:t>
            </a:r>
            <a:r>
              <a:rPr dirty="0" spc="-50"/>
              <a:t>Fi</a:t>
            </a:r>
            <a:r>
              <a:rPr dirty="0" spc="-170"/>
              <a:t> </a:t>
            </a:r>
            <a:r>
              <a:rPr dirty="0" spc="-80"/>
              <a:t>Assurance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0981" y="1814576"/>
            <a:ext cx="5789295" cy="28308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95580" marR="5080" indent="-182880">
              <a:lnSpc>
                <a:spcPts val="2160"/>
              </a:lnSpc>
              <a:spcBef>
                <a:spcPts val="375"/>
              </a:spcBef>
              <a:buClr>
                <a:srgbClr val="E38312"/>
              </a:buClr>
              <a:buFont typeface="Wingdings"/>
              <a:buChar char=""/>
              <a:tabLst>
                <a:tab pos="19558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Service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Level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Expectations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Time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Connect,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Successful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Connects,</a:t>
            </a:r>
            <a:r>
              <a:rPr dirty="0" sz="20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Coverage,</a:t>
            </a:r>
            <a:r>
              <a:rPr dirty="0" sz="2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Roaming,</a:t>
            </a:r>
            <a:r>
              <a:rPr dirty="0" sz="20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Throughput,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Capacity,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Health</a:t>
            </a:r>
            <a:endParaRPr sz="2000">
              <a:latin typeface="Calibri"/>
              <a:cs typeface="Calibri"/>
            </a:endParaRPr>
          </a:p>
          <a:p>
            <a:pPr marL="194310" marR="317500" indent="-182245">
              <a:lnSpc>
                <a:spcPts val="2760"/>
              </a:lnSpc>
              <a:spcBef>
                <a:spcPts val="120"/>
              </a:spcBef>
              <a:buClr>
                <a:srgbClr val="E38312"/>
              </a:buClr>
              <a:buFont typeface="Wingdings"/>
              <a:buChar char=""/>
              <a:tabLst>
                <a:tab pos="2413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Monitor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real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time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send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alerts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service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levels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degrade</a:t>
            </a:r>
            <a:endParaRPr sz="2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204"/>
              </a:spcBef>
              <a:buClr>
                <a:srgbClr val="E38312"/>
              </a:buClr>
              <a:buFont typeface="Wingdings"/>
              <a:buChar char=""/>
              <a:tabLst>
                <a:tab pos="19494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Dynamic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Captures</a:t>
            </a:r>
            <a:endParaRPr sz="2000">
              <a:latin typeface="Calibri"/>
              <a:cs typeface="Calibri"/>
            </a:endParaRPr>
          </a:p>
          <a:p>
            <a:pPr marL="194945" marR="98425" indent="-182880">
              <a:lnSpc>
                <a:spcPts val="2160"/>
              </a:lnSpc>
              <a:spcBef>
                <a:spcPts val="635"/>
              </a:spcBef>
              <a:buClr>
                <a:srgbClr val="E38312"/>
              </a:buClr>
              <a:buFont typeface="Wingdings"/>
              <a:buChar char=""/>
              <a:tabLst>
                <a:tab pos="19494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Mist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track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user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experience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metrics,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such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application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Wi-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signal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strength,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identify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address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issues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impact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end-users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4490" y="1828800"/>
            <a:ext cx="5499059" cy="4401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Abhishek Kawtikwar</dc:creator>
  <dc:title>Evolution</dc:title>
  <dcterms:created xsi:type="dcterms:W3CDTF">2024-12-11T13:36:00Z</dcterms:created>
  <dcterms:modified xsi:type="dcterms:W3CDTF">2024-12-11T13:36:00Z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2024-12-11T00:00:00Z</vt:filetime>
  </property>
  <property fmtid="{D5CDD505-2E9C-101B-9397-08002B2CF9AE}" pid="5" name="Producer">
    <vt:lpwstr>Adobe PDF Library 24.5.83</vt:lpwstr>
  </property>
</Properties>
</file>