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8" r:id="rId5"/>
    <p:sldId id="257" r:id="rId6"/>
    <p:sldId id="273" r:id="rId7"/>
    <p:sldId id="271" r:id="rId8"/>
    <p:sldId id="272" r:id="rId9"/>
    <p:sldId id="265" r:id="rId10"/>
    <p:sldId id="266" r:id="rId11"/>
    <p:sldId id="267" r:id="rId12"/>
    <p:sldId id="277" r:id="rId13"/>
    <p:sldId id="279" r:id="rId14"/>
    <p:sldId id="278" r:id="rId15"/>
    <p:sldId id="281" r:id="rId16"/>
    <p:sldId id="280" r:id="rId17"/>
    <p:sldId id="284" r:id="rId18"/>
    <p:sldId id="285" r:id="rId19"/>
    <p:sldId id="293" r:id="rId20"/>
    <p:sldId id="292" r:id="rId21"/>
    <p:sldId id="282" r:id="rId22"/>
    <p:sldId id="312" r:id="rId23"/>
    <p:sldId id="283" r:id="rId24"/>
    <p:sldId id="325" r:id="rId25"/>
    <p:sldId id="308" r:id="rId26"/>
    <p:sldId id="286" r:id="rId27"/>
    <p:sldId id="289" r:id="rId28"/>
    <p:sldId id="328" r:id="rId29"/>
    <p:sldId id="326" r:id="rId30"/>
    <p:sldId id="327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BA2"/>
    <a:srgbClr val="0067B9"/>
    <a:srgbClr val="0082BA"/>
    <a:srgbClr val="3EB1C8"/>
    <a:srgbClr val="D46112"/>
    <a:srgbClr val="298FC2"/>
    <a:srgbClr val="519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F567F-DBC5-2658-C365-A0B6E8CCF686}" v="1" dt="2024-12-10T15:51:08.573"/>
    <p1510:client id="{4690F82E-2F94-4903-A5A5-E8574F944510}" v="1111" dt="2024-12-11T14:06:10.097"/>
    <p1510:client id="{51B160B5-F020-25D4-D081-485B89F671E2}" v="332" dt="2024-12-11T06:27:25.587"/>
    <p1510:client id="{85F329FF-D194-45EE-9411-677C64622BDD}" v="6304" dt="2024-12-11T07:06:29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368A1-0157-441D-A6F5-2F66378F13C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4F83-BE19-4C49-956F-5C303249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A4F83-BE19-4C49-956F-5C3032497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9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F98A-DCD6-EBBD-7292-16649D3D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B4B1C-7A8B-1E2A-A2C1-D1F0F44B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7FFEF-52BC-E94B-7A74-BAE29F67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DF76-D628-7569-B898-659C3A35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45184-168A-2F8D-C9A7-36986824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6FAE-D78E-C8C6-5715-3E6BE91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AEFAC-4CF4-B22B-48EA-3F232044C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23238-E3E8-28E3-51C9-021FB0B5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A578-8874-FAEF-17DD-181AB547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7613-50AB-DE90-86AB-E79E9FF0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BBF67-DF32-A82B-1052-98A67CCD9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0184C-A94E-DED1-6259-235D8B220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8FA4-2C14-CF64-9EAF-8D53042F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47BC-F17D-CC4A-1BF8-872A9CC3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6BD75-E469-95BF-4F46-635A679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901E-B9B5-DC02-4F96-DFE54D8F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193BD-7D46-8445-3199-776FB27B3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CC4B-200D-C1DF-C7DA-C5956E89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A77C1-4D5E-CE93-1F23-D5500715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3C237-A7DB-FB88-05F8-78C930ED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5BC6-BDAB-694B-B49B-8BF27C56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2824-BA47-7241-24D1-CDE970E8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EDBC-BAF3-2606-C4B8-2319AAEB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549C-B7B4-C3BD-8AF2-F5A8B52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0346-9230-E7B6-B8DE-88DA2419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3678-C410-D39E-9EC0-518022DF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274E-6291-E91C-0C4A-4972632E9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0A92D-A0CA-65A8-7F79-6DCF5E77C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DFB3D-370E-3393-9048-728AFB26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9AD6E-9B3A-DB00-47F8-8B0B4AD0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91D43-B3D2-F882-DC62-6FE3B255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0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8309-1397-4791-336D-B0A383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8680F-89E3-29A1-5488-0AFBFD397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61E93-9998-8BF4-5C92-BECF27A11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E5370-599A-3B36-C96D-850913044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243FB-83AF-495B-BA20-3EDFDCD01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F7C66-D8CC-2DFC-9F89-102DA4F6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D179B-1667-B3A0-6E3B-A9DB8B1B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68261-52CF-7F9E-9419-34F8AB3D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B782-F83F-B065-DD2E-864801DA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BBB06-B24E-A61E-9C6F-F338552A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4AC64-B2BA-7294-CE13-0DB2B554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60347-A6C8-5014-FF7F-2B9FE182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9E549-5621-86F3-3A70-A7E4E3AA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C8E98-2653-57F2-850C-F9F8B9E1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FD157-4DCE-5252-7AD9-4483C728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84CB-71BE-1522-931A-1B97F259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E2C0-B29A-47EC-5F6E-CA3494F05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E0F00-A025-FA8C-2ADC-D8EC27AC3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ADE16-1A10-A6BB-C765-395C8155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0D72C-EE5B-7390-D260-B02CC5FF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5BCFB-14B8-3868-C01C-B638F1A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A50F-A9C6-9551-D6F6-5E4620F0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48FFE-BDE3-C329-6881-319A6ABAA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CADA9-2EC7-77FD-732A-BF6C4CF37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7B060-5C06-E1DC-9565-DB546E05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7C9D8-2F6B-04A9-5E8F-22A8A121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C8C33-2ABC-75AC-F2E1-D4CF7EB9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AED8D-4154-6824-72AD-40172D73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771BD-C981-C781-3FB2-2506BF2B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79EA0-41E7-AF78-AB8F-1C6AF46C3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0E04-CEF9-406D-84B4-2D512BB8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D68D-B216-DA4D-1AF1-694428AD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3A492-B38E-8CC9-C88D-7439C742C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7974-904C-4BB6-B5FA-E17B504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B88D89A5-4D2C-5505-BF48-176EB4ED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480" y="1715170"/>
            <a:ext cx="6614730" cy="696875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Microsoft Defender for Identity</a:t>
            </a:r>
            <a:endParaRPr lang="en-US" sz="4000">
              <a:ea typeface="Calibri Light"/>
              <a:cs typeface="Calibri Light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112C390-844C-700B-C507-50443EA6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21" y="4076032"/>
            <a:ext cx="4037084" cy="24231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48C8B-7C5F-A816-D531-7C466BD2F42F}"/>
              </a:ext>
            </a:extLst>
          </p:cNvPr>
          <p:cNvCxnSpPr>
            <a:cxnSpLocks/>
          </p:cNvCxnSpPr>
          <p:nvPr/>
        </p:nvCxnSpPr>
        <p:spPr>
          <a:xfrm>
            <a:off x="1048329" y="2840169"/>
            <a:ext cx="5046620" cy="15394"/>
          </a:xfrm>
          <a:prstGeom prst="line">
            <a:avLst/>
          </a:prstGeom>
          <a:ln w="38100">
            <a:solidFill>
              <a:srgbClr val="0067B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4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BDCB762-28A4-C20E-08AD-68F110A43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163106"/>
            <a:ext cx="11895220" cy="60510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BDCB9D-ADFF-2B40-4E60-6EED6C5D836B}"/>
              </a:ext>
            </a:extLst>
          </p:cNvPr>
          <p:cNvSpPr/>
          <p:nvPr/>
        </p:nvSpPr>
        <p:spPr>
          <a:xfrm>
            <a:off x="7165030" y="1840832"/>
            <a:ext cx="3079859" cy="21055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14759D-0F4D-38C1-8D7D-87933A2FE59A}"/>
              </a:ext>
            </a:extLst>
          </p:cNvPr>
          <p:cNvSpPr/>
          <p:nvPr/>
        </p:nvSpPr>
        <p:spPr>
          <a:xfrm>
            <a:off x="2673240" y="4680285"/>
            <a:ext cx="1732322" cy="2366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039B5-8C1A-F598-8280-7BD456E63459}"/>
              </a:ext>
            </a:extLst>
          </p:cNvPr>
          <p:cNvSpPr/>
          <p:nvPr/>
        </p:nvSpPr>
        <p:spPr>
          <a:xfrm>
            <a:off x="170672" y="3308685"/>
            <a:ext cx="890113" cy="24464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7C3620E-9F2D-61D9-A1EF-CF1E139E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90686"/>
            <a:ext cx="11744960" cy="62194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5F220-6E08-9A92-1BF4-D71324871763}"/>
              </a:ext>
            </a:extLst>
          </p:cNvPr>
          <p:cNvSpPr/>
          <p:nvPr/>
        </p:nvSpPr>
        <p:spPr>
          <a:xfrm>
            <a:off x="7148988" y="1640307"/>
            <a:ext cx="2871313" cy="19852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62381-5A51-EDB0-A89D-026AA892007F}"/>
              </a:ext>
            </a:extLst>
          </p:cNvPr>
          <p:cNvSpPr/>
          <p:nvPr/>
        </p:nvSpPr>
        <p:spPr>
          <a:xfrm>
            <a:off x="250882" y="3148264"/>
            <a:ext cx="1259081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D8D563-44DB-97E4-00F5-C3BA15C517E0}"/>
              </a:ext>
            </a:extLst>
          </p:cNvPr>
          <p:cNvSpPr/>
          <p:nvPr/>
        </p:nvSpPr>
        <p:spPr>
          <a:xfrm>
            <a:off x="2633135" y="4471737"/>
            <a:ext cx="1828575" cy="2125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B88D89A5-4D2C-5505-BF48-176EB4ED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480" y="1715170"/>
            <a:ext cx="6614730" cy="696875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Identity Attack Example</a:t>
            </a:r>
            <a:endParaRPr lang="en-US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112C390-844C-700B-C507-50443EA6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21" y="4076032"/>
            <a:ext cx="4037084" cy="24231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48C8B-7C5F-A816-D531-7C466BD2F42F}"/>
              </a:ext>
            </a:extLst>
          </p:cNvPr>
          <p:cNvCxnSpPr>
            <a:cxnSpLocks/>
          </p:cNvCxnSpPr>
          <p:nvPr/>
        </p:nvCxnSpPr>
        <p:spPr>
          <a:xfrm>
            <a:off x="1048329" y="2840169"/>
            <a:ext cx="5046620" cy="15394"/>
          </a:xfrm>
          <a:prstGeom prst="line">
            <a:avLst/>
          </a:prstGeom>
          <a:ln w="38100">
            <a:solidFill>
              <a:srgbClr val="0067B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1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DDE4730F-8485-E242-13C5-B46B2277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4" y="289367"/>
            <a:ext cx="11556466" cy="598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diagram of a company&#10;&#10;Description automatically generated">
            <a:extLst>
              <a:ext uri="{FF2B5EF4-FFF2-40B4-BE49-F238E27FC236}">
                <a16:creationId xmlns:a16="http://schemas.microsoft.com/office/drawing/2014/main" id="{10B25C8C-5267-174F-856D-1611CE7D6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781" y="227455"/>
            <a:ext cx="6991350" cy="5457825"/>
          </a:xfrm>
          <a:prstGeom prst="rect">
            <a:avLst/>
          </a:prstGeom>
        </p:spPr>
      </p:pic>
      <p:pic>
        <p:nvPicPr>
          <p:cNvPr id="10" name="Picture 9" descr="A screenshot of a computer error message&#10;&#10;Description automatically generated">
            <a:extLst>
              <a:ext uri="{FF2B5EF4-FFF2-40B4-BE49-F238E27FC236}">
                <a16:creationId xmlns:a16="http://schemas.microsoft.com/office/drawing/2014/main" id="{FEDF4F65-2A0F-769E-43CA-DF77B3D1B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759" y="598025"/>
            <a:ext cx="6796223" cy="5664708"/>
          </a:xfrm>
          <a:prstGeom prst="rect">
            <a:avLst/>
          </a:prstGeom>
        </p:spPr>
      </p:pic>
      <p:pic>
        <p:nvPicPr>
          <p:cNvPr id="12" name="Picture 11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id="{562CF06F-6B39-D390-6D6D-C8E24AFB1D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08" t="13098" r="871" b="1493"/>
          <a:stretch/>
        </p:blipFill>
        <p:spPr>
          <a:xfrm>
            <a:off x="120570" y="2879203"/>
            <a:ext cx="11950587" cy="11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B88D89A5-4D2C-5505-BF48-176EB4ED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480" y="1715170"/>
            <a:ext cx="6614730" cy="696875"/>
          </a:xfrm>
        </p:spPr>
        <p:txBody>
          <a:bodyPr anchor="b">
            <a:normAutofit/>
          </a:bodyPr>
          <a:lstStyle/>
          <a:p>
            <a:pPr algn="l"/>
            <a:r>
              <a:rPr lang="en-US" sz="4000" err="1"/>
              <a:t>Kerberoasting</a:t>
            </a:r>
            <a:r>
              <a:rPr lang="en-US" sz="4000"/>
              <a:t> Attack Example</a:t>
            </a:r>
            <a:endParaRPr lang="en-US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112C390-844C-700B-C507-50443EA6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21" y="4076032"/>
            <a:ext cx="4037084" cy="24231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48C8B-7C5F-A816-D531-7C466BD2F42F}"/>
              </a:ext>
            </a:extLst>
          </p:cNvPr>
          <p:cNvCxnSpPr>
            <a:cxnSpLocks/>
          </p:cNvCxnSpPr>
          <p:nvPr/>
        </p:nvCxnSpPr>
        <p:spPr>
          <a:xfrm>
            <a:off x="1048329" y="2840169"/>
            <a:ext cx="5046620" cy="15394"/>
          </a:xfrm>
          <a:prstGeom prst="line">
            <a:avLst/>
          </a:prstGeom>
          <a:ln w="38100">
            <a:solidFill>
              <a:srgbClr val="0067B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0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EF1010D-CD33-1CFB-08C1-9566892E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" b="52036"/>
          <a:stretch/>
        </p:blipFill>
        <p:spPr>
          <a:xfrm>
            <a:off x="1835137" y="156609"/>
            <a:ext cx="8521727" cy="603143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0483649-6D22-3179-5F59-14EB6EA60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419025"/>
            <a:ext cx="11704320" cy="35066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4E618E5-FC09-758F-CE2B-DC2793C92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 b="25322"/>
          <a:stretch/>
        </p:blipFill>
        <p:spPr>
          <a:xfrm>
            <a:off x="127844" y="2380550"/>
            <a:ext cx="11936313" cy="15835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625CD7-9105-B552-7672-4E8E34B4927C}"/>
              </a:ext>
            </a:extLst>
          </p:cNvPr>
          <p:cNvSpPr/>
          <p:nvPr/>
        </p:nvSpPr>
        <p:spPr>
          <a:xfrm>
            <a:off x="3038475" y="3609975"/>
            <a:ext cx="10953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DA0B8-86EC-39C6-6CBF-509A569BE08F}"/>
              </a:ext>
            </a:extLst>
          </p:cNvPr>
          <p:cNvSpPr/>
          <p:nvPr/>
        </p:nvSpPr>
        <p:spPr>
          <a:xfrm>
            <a:off x="4518267" y="3600450"/>
            <a:ext cx="1279040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65A4B38-5D96-6B75-1554-5D9A908DE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2" b="3748"/>
          <a:stretch/>
        </p:blipFill>
        <p:spPr>
          <a:xfrm>
            <a:off x="3583328" y="128499"/>
            <a:ext cx="5025344" cy="6601003"/>
          </a:xfrm>
          <a:prstGeom prst="rect">
            <a:avLst/>
          </a:prstGeom>
        </p:spPr>
      </p:pic>
      <p:pic>
        <p:nvPicPr>
          <p:cNvPr id="11" name="Picture 10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7DA65DD-31BD-7585-926B-2CA98AC5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51432" r="71359" b="25226"/>
          <a:stretch/>
        </p:blipFill>
        <p:spPr>
          <a:xfrm>
            <a:off x="1909011" y="962666"/>
            <a:ext cx="8373979" cy="49326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6" name="Picture 5" descr="A computer screen with a black background&#10;&#10;Description automatically generated">
            <a:extLst>
              <a:ext uri="{FF2B5EF4-FFF2-40B4-BE49-F238E27FC236}">
                <a16:creationId xmlns:a16="http://schemas.microsoft.com/office/drawing/2014/main" id="{A54FE91C-2256-2C34-2546-A1687B6DA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1"/>
          <a:stretch/>
        </p:blipFill>
        <p:spPr>
          <a:xfrm>
            <a:off x="185266" y="1078832"/>
            <a:ext cx="11821469" cy="47003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3D2E75-72D4-5323-D600-2EBDC5C46887}"/>
              </a:ext>
            </a:extLst>
          </p:cNvPr>
          <p:cNvSpPr/>
          <p:nvPr/>
        </p:nvSpPr>
        <p:spPr>
          <a:xfrm>
            <a:off x="3896052" y="1155234"/>
            <a:ext cx="1799571" cy="337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E72A32-B16A-12F3-4996-FF1C19641E08}"/>
              </a:ext>
            </a:extLst>
          </p:cNvPr>
          <p:cNvSpPr/>
          <p:nvPr/>
        </p:nvSpPr>
        <p:spPr>
          <a:xfrm>
            <a:off x="7126822" y="4631859"/>
            <a:ext cx="1910281" cy="337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DA25B8-CE3E-C558-9CE1-0B62ED3FE0A9}"/>
              </a:ext>
            </a:extLst>
          </p:cNvPr>
          <p:cNvSpPr/>
          <p:nvPr/>
        </p:nvSpPr>
        <p:spPr>
          <a:xfrm>
            <a:off x="1477011" y="3212362"/>
            <a:ext cx="1151252" cy="223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BB0C-DF27-6F1A-0AF8-29563C305DAB}"/>
              </a:ext>
            </a:extLst>
          </p:cNvPr>
          <p:cNvSpPr/>
          <p:nvPr/>
        </p:nvSpPr>
        <p:spPr>
          <a:xfrm>
            <a:off x="176252" y="3199447"/>
            <a:ext cx="11868070" cy="2497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C5E11D-4E5A-4790-6130-5428D45524C1}"/>
              </a:ext>
            </a:extLst>
          </p:cNvPr>
          <p:cNvSpPr/>
          <p:nvPr/>
        </p:nvSpPr>
        <p:spPr>
          <a:xfrm>
            <a:off x="117144" y="1752600"/>
            <a:ext cx="11939684" cy="4142735"/>
          </a:xfrm>
          <a:prstGeom prst="rect">
            <a:avLst/>
          </a:prstGeom>
          <a:solidFill>
            <a:srgbClr val="256B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F2E7E05-318D-AA8D-3A50-517E1F237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1"/>
          <a:stretch/>
        </p:blipFill>
        <p:spPr>
          <a:xfrm>
            <a:off x="284085" y="363714"/>
            <a:ext cx="9312414" cy="1219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9AFDC-098B-10C6-623A-0ECC6FEF8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/>
          <a:stretch/>
        </p:blipFill>
        <p:spPr>
          <a:xfrm>
            <a:off x="400050" y="1778123"/>
            <a:ext cx="10142217" cy="1257475"/>
          </a:xfrm>
          <a:prstGeom prst="rect">
            <a:avLst/>
          </a:prstGeom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01A82F9-8C9C-0A9B-3DA0-306DDC53C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/>
          <a:stretch/>
        </p:blipFill>
        <p:spPr>
          <a:xfrm>
            <a:off x="1427585" y="3230637"/>
            <a:ext cx="9850225" cy="1324160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E2B38D-72AD-CF70-023F-ABEAFB863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056" y="4749836"/>
            <a:ext cx="9850225" cy="1238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E90834E-671B-DC14-FD6C-5F065D850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20887" r="48158" b="59785"/>
          <a:stretch/>
        </p:blipFill>
        <p:spPr>
          <a:xfrm>
            <a:off x="682431" y="2549231"/>
            <a:ext cx="10827139" cy="2786227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8347EBB-B52B-1693-6361-CF8757DC7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1" b="91957"/>
          <a:stretch/>
        </p:blipFill>
        <p:spPr>
          <a:xfrm>
            <a:off x="1189862" y="1138982"/>
            <a:ext cx="9812277" cy="12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0E0A5BC-30B3-5BA9-D0E2-7E1FB30C7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9" y="123364"/>
            <a:ext cx="7259063" cy="6611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1FFDC6-45AE-5D31-61E1-59DF7BCE4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4228"/>
          <a:stretch/>
        </p:blipFill>
        <p:spPr>
          <a:xfrm>
            <a:off x="1860360" y="2252339"/>
            <a:ext cx="8190266" cy="947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85EA3F-E1B1-1B68-D1FF-8A6B9B300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-1" r="17180" b="57437"/>
          <a:stretch/>
        </p:blipFill>
        <p:spPr>
          <a:xfrm>
            <a:off x="497415" y="1381785"/>
            <a:ext cx="10916156" cy="6957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6B38C4-A9E0-6586-0189-8296FFC81296}"/>
              </a:ext>
            </a:extLst>
          </p:cNvPr>
          <p:cNvGrpSpPr/>
          <p:nvPr/>
        </p:nvGrpSpPr>
        <p:grpSpPr>
          <a:xfrm>
            <a:off x="399451" y="3447539"/>
            <a:ext cx="11112084" cy="1156915"/>
            <a:chOff x="400052" y="2498376"/>
            <a:chExt cx="5889948" cy="613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051A05-165E-32AE-658D-0469D1F941C7}"/>
                </a:ext>
              </a:extLst>
            </p:cNvPr>
            <p:cNvSpPr/>
            <p:nvPr/>
          </p:nvSpPr>
          <p:spPr>
            <a:xfrm>
              <a:off x="400052" y="2500113"/>
              <a:ext cx="5889948" cy="60938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E448F9-4DE2-3316-7362-007A722F6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89" t="2" b="-1"/>
            <a:stretch/>
          </p:blipFill>
          <p:spPr>
            <a:xfrm>
              <a:off x="2104957" y="2792597"/>
              <a:ext cx="3110282" cy="3190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77C8FE-C9FE-2BC1-5F5F-066C0BFF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6" t="1" r="25549"/>
            <a:stretch/>
          </p:blipFill>
          <p:spPr>
            <a:xfrm>
              <a:off x="2130693" y="2645815"/>
              <a:ext cx="4159306" cy="318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000FCC-8B0D-59B7-73AA-842910806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" r="59675"/>
            <a:stretch/>
          </p:blipFill>
          <p:spPr>
            <a:xfrm>
              <a:off x="436776" y="2498376"/>
              <a:ext cx="4879691" cy="318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5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775EFD7-E7E5-79BA-3924-39BBC243A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15" y="1895261"/>
            <a:ext cx="8745170" cy="3067478"/>
          </a:xfrm>
          <a:prstGeom prst="rect">
            <a:avLst/>
          </a:prstGeom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63832A8-4BA6-8A18-B427-2C3595AF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7"/>
          <a:stretch/>
        </p:blipFill>
        <p:spPr>
          <a:xfrm>
            <a:off x="3192379" y="431161"/>
            <a:ext cx="5807242" cy="5995678"/>
          </a:xfrm>
          <a:prstGeom prst="rect">
            <a:avLst/>
          </a:prstGeom>
        </p:spPr>
      </p:pic>
      <p:pic>
        <p:nvPicPr>
          <p:cNvPr id="16" name="Picture 1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8B2A2CD-FC9C-78F3-A3A9-D7EE6B40E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6" b="7063"/>
          <a:stretch/>
        </p:blipFill>
        <p:spPr>
          <a:xfrm>
            <a:off x="2348024" y="174462"/>
            <a:ext cx="7495952" cy="6509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68860-3AD9-C185-9F15-F5B3BEE28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19" y="1765151"/>
            <a:ext cx="6856563" cy="799231"/>
          </a:xfrm>
          <a:prstGeom prst="rect">
            <a:avLst/>
          </a:prstGeom>
        </p:spPr>
      </p:pic>
      <p:pic>
        <p:nvPicPr>
          <p:cNvPr id="14" name="Picture 1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E66F1CE4-4586-C0AD-C0AA-086EC72CD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/>
          <a:stretch/>
        </p:blipFill>
        <p:spPr>
          <a:xfrm>
            <a:off x="4792900" y="1895262"/>
            <a:ext cx="2606201" cy="30674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ADD958-6420-0922-F471-B3D4F6188885}"/>
              </a:ext>
            </a:extLst>
          </p:cNvPr>
          <p:cNvSpPr/>
          <p:nvPr/>
        </p:nvSpPr>
        <p:spPr>
          <a:xfrm>
            <a:off x="3588851" y="6133148"/>
            <a:ext cx="4014172" cy="230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700EEE-D923-9CF2-D1B6-206AA79E5B34}"/>
              </a:ext>
            </a:extLst>
          </p:cNvPr>
          <p:cNvSpPr/>
          <p:nvPr/>
        </p:nvSpPr>
        <p:spPr>
          <a:xfrm>
            <a:off x="3500250" y="1161098"/>
            <a:ext cx="4667625" cy="230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C0EC39-76BE-0AE6-8070-235037D09FB9}"/>
              </a:ext>
            </a:extLst>
          </p:cNvPr>
          <p:cNvSpPr/>
          <p:nvPr/>
        </p:nvSpPr>
        <p:spPr>
          <a:xfrm>
            <a:off x="3585922" y="5180648"/>
            <a:ext cx="3219931" cy="230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03AF1EA4-814F-A51A-42C2-044D146B6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9" y="2885892"/>
            <a:ext cx="9966123" cy="21428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3BAFD7-4669-9C51-F1BB-5AF87C088780}"/>
              </a:ext>
            </a:extLst>
          </p:cNvPr>
          <p:cNvSpPr/>
          <p:nvPr/>
        </p:nvSpPr>
        <p:spPr>
          <a:xfrm>
            <a:off x="1192776" y="4212065"/>
            <a:ext cx="2234073" cy="491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062EA6-2CD3-D422-7D39-79ACDE94019B}"/>
              </a:ext>
            </a:extLst>
          </p:cNvPr>
          <p:cNvSpPr/>
          <p:nvPr/>
        </p:nvSpPr>
        <p:spPr>
          <a:xfrm>
            <a:off x="3593076" y="4212065"/>
            <a:ext cx="2234073" cy="491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E91192-CD77-DC4E-496C-13DA9885F132}"/>
              </a:ext>
            </a:extLst>
          </p:cNvPr>
          <p:cNvSpPr/>
          <p:nvPr/>
        </p:nvSpPr>
        <p:spPr>
          <a:xfrm>
            <a:off x="5997706" y="4212065"/>
            <a:ext cx="4397113" cy="491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B536E5-EBB2-DA14-75A7-57F86AD40B18}"/>
              </a:ext>
            </a:extLst>
          </p:cNvPr>
          <p:cNvSpPr/>
          <p:nvPr/>
        </p:nvSpPr>
        <p:spPr>
          <a:xfrm>
            <a:off x="1177363" y="3695580"/>
            <a:ext cx="6151098" cy="305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BCFBB-D7CB-DB3E-81FD-07DF3574C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5" y="1881865"/>
            <a:ext cx="2957042" cy="2914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CC9DB5-D4EB-6BFE-FCC1-AE5F993BF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292" y="1881865"/>
            <a:ext cx="2334744" cy="2910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4EB9F1-0348-285A-6751-4B86F851C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521" y="1881865"/>
            <a:ext cx="2334744" cy="29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B88D89A5-4D2C-5505-BF48-176EB4ED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480" y="1715170"/>
            <a:ext cx="6614730" cy="69687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/>
              <a:t>ESC1 and ESC8 attack example</a:t>
            </a:r>
            <a:br>
              <a:rPr lang="en-US" sz="4000"/>
            </a:br>
            <a:endParaRPr lang="en-US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112C390-844C-700B-C507-50443EA6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21" y="4076032"/>
            <a:ext cx="4037084" cy="24231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48C8B-7C5F-A816-D531-7C466BD2F42F}"/>
              </a:ext>
            </a:extLst>
          </p:cNvPr>
          <p:cNvCxnSpPr>
            <a:cxnSpLocks/>
          </p:cNvCxnSpPr>
          <p:nvPr/>
        </p:nvCxnSpPr>
        <p:spPr>
          <a:xfrm>
            <a:off x="1048329" y="2840169"/>
            <a:ext cx="5046620" cy="15394"/>
          </a:xfrm>
          <a:prstGeom prst="line">
            <a:avLst/>
          </a:prstGeom>
          <a:ln w="38100">
            <a:solidFill>
              <a:srgbClr val="0067B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6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A15358-3664-9CD7-3D5A-7C690094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F69B642-BEAC-2122-070E-A675BA7BF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9" y="292868"/>
            <a:ext cx="10297962" cy="5934903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3BBA8834-CB6D-7E17-8415-F98C56AC0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/>
          <a:stretch/>
        </p:blipFill>
        <p:spPr>
          <a:xfrm>
            <a:off x="1973179" y="71882"/>
            <a:ext cx="8245642" cy="6341360"/>
          </a:xfrm>
          <a:prstGeom prst="rect">
            <a:avLst/>
          </a:prstGeom>
        </p:spPr>
      </p:pic>
      <p:pic>
        <p:nvPicPr>
          <p:cNvPr id="15" name="Picture 14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D7D31A02-85EC-5B47-7582-B6ED19EC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1" y="2307750"/>
            <a:ext cx="11736438" cy="2242500"/>
          </a:xfrm>
          <a:prstGeom prst="rect">
            <a:avLst/>
          </a:prstGeom>
        </p:spPr>
      </p:pic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D4B6475-FE07-D0D3-EC2C-64DA47217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" y="2618874"/>
            <a:ext cx="11716704" cy="1620253"/>
          </a:xfrm>
          <a:prstGeom prst="rect">
            <a:avLst/>
          </a:prstGeom>
        </p:spPr>
      </p:pic>
      <p:pic>
        <p:nvPicPr>
          <p:cNvPr id="11" name="Picture 10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6F9E36C-5397-8C0D-10DA-A02C8D3A7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2" y="1769248"/>
            <a:ext cx="11785637" cy="331950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67B8715-AC01-6992-D0FA-17E9E8EC06CB}"/>
              </a:ext>
            </a:extLst>
          </p:cNvPr>
          <p:cNvSpPr/>
          <p:nvPr/>
        </p:nvSpPr>
        <p:spPr>
          <a:xfrm>
            <a:off x="168266" y="2851649"/>
            <a:ext cx="11855468" cy="2385040"/>
          </a:xfrm>
          <a:prstGeom prst="rect">
            <a:avLst/>
          </a:prstGeom>
          <a:solidFill>
            <a:srgbClr val="256B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80CA44-B3E8-2BF4-AA44-64F938466D5F}"/>
              </a:ext>
            </a:extLst>
          </p:cNvPr>
          <p:cNvSpPr/>
          <p:nvPr/>
        </p:nvSpPr>
        <p:spPr>
          <a:xfrm>
            <a:off x="336532" y="921864"/>
            <a:ext cx="11855468" cy="5491294"/>
          </a:xfrm>
          <a:prstGeom prst="rect">
            <a:avLst/>
          </a:prstGeom>
          <a:solidFill>
            <a:srgbClr val="256B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937E5-DE61-D104-E524-A245295B6811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56289-1D5F-AD1B-3FD0-A506792F85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A6E4AB-258E-1E8A-AECC-01D4F89E3718}"/>
              </a:ext>
            </a:extLst>
          </p:cNvPr>
          <p:cNvSpPr/>
          <p:nvPr/>
        </p:nvSpPr>
        <p:spPr>
          <a:xfrm>
            <a:off x="2219417" y="3542190"/>
            <a:ext cx="5610688" cy="772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BA686-E9CE-A0D3-611D-F2569D5F9490}"/>
              </a:ext>
            </a:extLst>
          </p:cNvPr>
          <p:cNvSpPr/>
          <p:nvPr/>
        </p:nvSpPr>
        <p:spPr>
          <a:xfrm>
            <a:off x="2217922" y="4325844"/>
            <a:ext cx="5610688" cy="1620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4A2CB2-3E67-D4B5-CC31-B538C36AD97E}"/>
              </a:ext>
            </a:extLst>
          </p:cNvPr>
          <p:cNvSpPr/>
          <p:nvPr/>
        </p:nvSpPr>
        <p:spPr>
          <a:xfrm>
            <a:off x="2057511" y="1124368"/>
            <a:ext cx="3868328" cy="17676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C528DD-3BB0-8E7B-EF05-14C1D9B64402}"/>
              </a:ext>
            </a:extLst>
          </p:cNvPr>
          <p:cNvSpPr/>
          <p:nvPr/>
        </p:nvSpPr>
        <p:spPr>
          <a:xfrm>
            <a:off x="2041953" y="68789"/>
            <a:ext cx="4680677" cy="175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62E808-30E1-06BC-D4A8-4679070DC63B}"/>
              </a:ext>
            </a:extLst>
          </p:cNvPr>
          <p:cNvSpPr/>
          <p:nvPr/>
        </p:nvSpPr>
        <p:spPr>
          <a:xfrm>
            <a:off x="2044908" y="380209"/>
            <a:ext cx="4680677" cy="1821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AFDD97-74DC-B288-3A31-4247F1B44108}"/>
              </a:ext>
            </a:extLst>
          </p:cNvPr>
          <p:cNvSpPr/>
          <p:nvPr/>
        </p:nvSpPr>
        <p:spPr>
          <a:xfrm>
            <a:off x="711693" y="4708120"/>
            <a:ext cx="8245642" cy="321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3994E8-F69B-F71E-DBEB-34CDF52B7EE4}"/>
              </a:ext>
            </a:extLst>
          </p:cNvPr>
          <p:cNvSpPr/>
          <p:nvPr/>
        </p:nvSpPr>
        <p:spPr>
          <a:xfrm>
            <a:off x="8868791" y="4026563"/>
            <a:ext cx="3082639" cy="321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D0FEA2-0F22-BC33-D570-2A4B8EE1CF94}"/>
              </a:ext>
            </a:extLst>
          </p:cNvPr>
          <p:cNvSpPr/>
          <p:nvPr/>
        </p:nvSpPr>
        <p:spPr>
          <a:xfrm>
            <a:off x="3284738" y="5886794"/>
            <a:ext cx="2758619" cy="280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A51C5D-CE3E-9418-D6AA-AA6B5544A978}"/>
              </a:ext>
            </a:extLst>
          </p:cNvPr>
          <p:cNvSpPr/>
          <p:nvPr/>
        </p:nvSpPr>
        <p:spPr>
          <a:xfrm>
            <a:off x="3383493" y="2055721"/>
            <a:ext cx="1282793" cy="292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4DFBE5-11D9-EDDD-EF61-038C386CEB6F}"/>
              </a:ext>
            </a:extLst>
          </p:cNvPr>
          <p:cNvSpPr/>
          <p:nvPr/>
        </p:nvSpPr>
        <p:spPr>
          <a:xfrm>
            <a:off x="5051252" y="2065246"/>
            <a:ext cx="1109575" cy="292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18A638-E47F-C342-8726-EE4C921FE457}"/>
              </a:ext>
            </a:extLst>
          </p:cNvPr>
          <p:cNvSpPr/>
          <p:nvPr/>
        </p:nvSpPr>
        <p:spPr>
          <a:xfrm>
            <a:off x="6666833" y="2055721"/>
            <a:ext cx="2793313" cy="292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82D99F-EE31-90CE-85F8-B82A41155C54}"/>
              </a:ext>
            </a:extLst>
          </p:cNvPr>
          <p:cNvSpPr/>
          <p:nvPr/>
        </p:nvSpPr>
        <p:spPr>
          <a:xfrm>
            <a:off x="6617700" y="2347760"/>
            <a:ext cx="2777278" cy="241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267FC8-B7AB-2D1D-DE76-301252C8BA60}"/>
              </a:ext>
            </a:extLst>
          </p:cNvPr>
          <p:cNvSpPr/>
          <p:nvPr/>
        </p:nvSpPr>
        <p:spPr>
          <a:xfrm>
            <a:off x="1853977" y="2366810"/>
            <a:ext cx="4189424" cy="241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0C3289-058D-E320-A3FC-D15ABF462A1C}"/>
              </a:ext>
            </a:extLst>
          </p:cNvPr>
          <p:cNvSpPr/>
          <p:nvPr/>
        </p:nvSpPr>
        <p:spPr>
          <a:xfrm>
            <a:off x="197850" y="2614460"/>
            <a:ext cx="2777278" cy="241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B36AF8-E11C-CC97-6085-20545C9D1AA6}"/>
              </a:ext>
            </a:extLst>
          </p:cNvPr>
          <p:cNvSpPr/>
          <p:nvPr/>
        </p:nvSpPr>
        <p:spPr>
          <a:xfrm>
            <a:off x="233005" y="2338235"/>
            <a:ext cx="973419" cy="241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215B83-632F-3C87-FFD2-18C43C847CCA}"/>
              </a:ext>
            </a:extLst>
          </p:cNvPr>
          <p:cNvSpPr/>
          <p:nvPr/>
        </p:nvSpPr>
        <p:spPr>
          <a:xfrm>
            <a:off x="1229341" y="1030578"/>
            <a:ext cx="4680677" cy="175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E2AA5F-4BCC-0B0D-A374-046D6E24260F}"/>
              </a:ext>
            </a:extLst>
          </p:cNvPr>
          <p:cNvSpPr/>
          <p:nvPr/>
        </p:nvSpPr>
        <p:spPr>
          <a:xfrm>
            <a:off x="1337052" y="2109976"/>
            <a:ext cx="7538278" cy="1102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123A76-76D5-0BC8-8429-0C7EA4694ACF}"/>
              </a:ext>
            </a:extLst>
          </p:cNvPr>
          <p:cNvSpPr/>
          <p:nvPr/>
        </p:nvSpPr>
        <p:spPr>
          <a:xfrm>
            <a:off x="238902" y="3169203"/>
            <a:ext cx="11715779" cy="1022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A098EA-DA8D-C229-0025-789412CB6114}"/>
              </a:ext>
            </a:extLst>
          </p:cNvPr>
          <p:cNvSpPr/>
          <p:nvPr/>
        </p:nvSpPr>
        <p:spPr>
          <a:xfrm>
            <a:off x="2364709" y="3066653"/>
            <a:ext cx="3196965" cy="256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AF51B5-1C1C-6507-6598-752CB094F01F}"/>
              </a:ext>
            </a:extLst>
          </p:cNvPr>
          <p:cNvSpPr/>
          <p:nvPr/>
        </p:nvSpPr>
        <p:spPr>
          <a:xfrm>
            <a:off x="599036" y="3466703"/>
            <a:ext cx="841860" cy="256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00FBD1-5BFD-3B8E-0E1C-66E299EB4E9B}"/>
              </a:ext>
            </a:extLst>
          </p:cNvPr>
          <p:cNvSpPr/>
          <p:nvPr/>
        </p:nvSpPr>
        <p:spPr>
          <a:xfrm>
            <a:off x="3339142" y="3657203"/>
            <a:ext cx="2524449" cy="256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1" grpId="0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B61172A-00D2-751C-F11E-DD9A76FCA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64" y="2884058"/>
            <a:ext cx="9235672" cy="734285"/>
          </a:xfrm>
          <a:prstGeom prst="rect">
            <a:avLst/>
          </a:prstGeom>
        </p:spPr>
      </p:pic>
      <p:pic>
        <p:nvPicPr>
          <p:cNvPr id="43" name="Picture 4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EC2C6D27-69D6-7CE6-9187-C846D46C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9" y="250406"/>
            <a:ext cx="9364382" cy="6001588"/>
          </a:xfrm>
          <a:prstGeom prst="rect">
            <a:avLst/>
          </a:prstGeom>
        </p:spPr>
      </p:pic>
      <p:pic>
        <p:nvPicPr>
          <p:cNvPr id="39" name="Picture 38" descr="A screen shot of a computer&#10;&#10;Description automatically generated">
            <a:extLst>
              <a:ext uri="{FF2B5EF4-FFF2-40B4-BE49-F238E27FC236}">
                <a16:creationId xmlns:a16="http://schemas.microsoft.com/office/drawing/2014/main" id="{F8800F12-30FB-C3A5-A250-BC7BDEA05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19" y="1425346"/>
            <a:ext cx="9940763" cy="3651709"/>
          </a:xfrm>
          <a:prstGeom prst="rect">
            <a:avLst/>
          </a:prstGeom>
        </p:spPr>
      </p:pic>
      <p:pic>
        <p:nvPicPr>
          <p:cNvPr id="35" name="Picture 34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0C7A063B-9638-CFE0-3823-F4CD8CC27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54" y="143774"/>
            <a:ext cx="8847692" cy="6214853"/>
          </a:xfrm>
          <a:prstGeom prst="rect">
            <a:avLst/>
          </a:prstGeom>
        </p:spPr>
      </p:pic>
      <p:pic>
        <p:nvPicPr>
          <p:cNvPr id="31" name="Picture 30" descr="A black screen with white letters&#10;&#10;Description automatically generated">
            <a:extLst>
              <a:ext uri="{FF2B5EF4-FFF2-40B4-BE49-F238E27FC236}">
                <a16:creationId xmlns:a16="http://schemas.microsoft.com/office/drawing/2014/main" id="{768D03D3-FD29-DC0A-A80D-5686CFBBA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3" y="379964"/>
            <a:ext cx="7943054" cy="5742472"/>
          </a:xfrm>
          <a:prstGeom prst="rect">
            <a:avLst/>
          </a:prstGeom>
        </p:spPr>
      </p:pic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F95DA41C-2420-A603-1378-F1889AF47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4" y="144188"/>
            <a:ext cx="10290342" cy="6214024"/>
          </a:xfrm>
          <a:prstGeom prst="rect">
            <a:avLst/>
          </a:prstGeom>
        </p:spPr>
      </p:pic>
      <p:pic>
        <p:nvPicPr>
          <p:cNvPr id="27" name="Picture 26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0578856B-59E6-90A4-A441-55F67D0F1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19" y="252488"/>
            <a:ext cx="9940763" cy="599742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7AD6533-3528-DF47-45B9-7A2F925B32F8}"/>
              </a:ext>
            </a:extLst>
          </p:cNvPr>
          <p:cNvSpPr/>
          <p:nvPr/>
        </p:nvSpPr>
        <p:spPr>
          <a:xfrm>
            <a:off x="1560698" y="4564605"/>
            <a:ext cx="6092758" cy="507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7B6888-2F99-93B9-CE03-AD075FF090F4}"/>
              </a:ext>
            </a:extLst>
          </p:cNvPr>
          <p:cNvSpPr/>
          <p:nvPr/>
        </p:nvSpPr>
        <p:spPr>
          <a:xfrm>
            <a:off x="1560701" y="3593226"/>
            <a:ext cx="2293102" cy="507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CA231B3-3E5F-97AF-DEFC-EC37D382ECAD}"/>
              </a:ext>
            </a:extLst>
          </p:cNvPr>
          <p:cNvSpPr/>
          <p:nvPr/>
        </p:nvSpPr>
        <p:spPr>
          <a:xfrm>
            <a:off x="2088956" y="617026"/>
            <a:ext cx="6542484" cy="206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7EE5B0-6B97-AB9A-45F7-FAB727D7AA4B}"/>
              </a:ext>
            </a:extLst>
          </p:cNvPr>
          <p:cNvSpPr/>
          <p:nvPr/>
        </p:nvSpPr>
        <p:spPr>
          <a:xfrm>
            <a:off x="2073327" y="846030"/>
            <a:ext cx="6985077" cy="195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CE78D1-1A88-A8A0-EA3C-075528F14FC2}"/>
              </a:ext>
            </a:extLst>
          </p:cNvPr>
          <p:cNvSpPr/>
          <p:nvPr/>
        </p:nvSpPr>
        <p:spPr>
          <a:xfrm>
            <a:off x="2049930" y="2113156"/>
            <a:ext cx="5217866" cy="215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3FA13C-FC3E-3AD4-5342-0857E582C9D7}"/>
              </a:ext>
            </a:extLst>
          </p:cNvPr>
          <p:cNvSpPr/>
          <p:nvPr/>
        </p:nvSpPr>
        <p:spPr>
          <a:xfrm>
            <a:off x="2079307" y="2970488"/>
            <a:ext cx="8109461" cy="2160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C17CFD-7279-D567-D137-8D75D7AD8C38}"/>
              </a:ext>
            </a:extLst>
          </p:cNvPr>
          <p:cNvSpPr/>
          <p:nvPr/>
        </p:nvSpPr>
        <p:spPr>
          <a:xfrm>
            <a:off x="946014" y="4075929"/>
            <a:ext cx="6970680" cy="2261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15FBDA-0B5D-4081-5977-BD372A16CDCB}"/>
              </a:ext>
            </a:extLst>
          </p:cNvPr>
          <p:cNvSpPr/>
          <p:nvPr/>
        </p:nvSpPr>
        <p:spPr>
          <a:xfrm>
            <a:off x="1588681" y="6011725"/>
            <a:ext cx="5115053" cy="215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556699-7711-3AB3-DCD8-A58A3E9FB63E}"/>
              </a:ext>
            </a:extLst>
          </p:cNvPr>
          <p:cNvSpPr/>
          <p:nvPr/>
        </p:nvSpPr>
        <p:spPr>
          <a:xfrm>
            <a:off x="3794540" y="5969228"/>
            <a:ext cx="2719980" cy="241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46" grpId="0" animBg="1"/>
      <p:bldP spid="46" grpId="1" animBg="1"/>
      <p:bldP spid="58" grpId="0" animBg="1"/>
      <p:bldP spid="58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B88D89A5-4D2C-5505-BF48-176EB4ED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480" y="1715170"/>
            <a:ext cx="6614730" cy="69687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/>
              <a:t>Preventing Attacks Against Active Directory</a:t>
            </a:r>
            <a:br>
              <a:rPr lang="en-US" sz="4000"/>
            </a:br>
            <a:endParaRPr lang="en-US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112C390-844C-700B-C507-50443EA6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21" y="4076032"/>
            <a:ext cx="4037084" cy="24231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48C8B-7C5F-A816-D531-7C466BD2F42F}"/>
              </a:ext>
            </a:extLst>
          </p:cNvPr>
          <p:cNvCxnSpPr>
            <a:cxnSpLocks/>
          </p:cNvCxnSpPr>
          <p:nvPr/>
        </p:nvCxnSpPr>
        <p:spPr>
          <a:xfrm>
            <a:off x="1048329" y="2840169"/>
            <a:ext cx="5046620" cy="15394"/>
          </a:xfrm>
          <a:prstGeom prst="line">
            <a:avLst/>
          </a:prstGeom>
          <a:ln w="38100">
            <a:solidFill>
              <a:srgbClr val="0067B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9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6A2DC-3508-2701-49C4-C30B5EE5E15B}"/>
              </a:ext>
            </a:extLst>
          </p:cNvPr>
          <p:cNvSpPr txBox="1"/>
          <p:nvPr/>
        </p:nvSpPr>
        <p:spPr>
          <a:xfrm>
            <a:off x="2070139" y="421612"/>
            <a:ext cx="80409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Score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D976-73CF-03CE-22A1-D674FBDE15F2}"/>
              </a:ext>
            </a:extLst>
          </p:cNvPr>
          <p:cNvSpPr txBox="1"/>
          <p:nvPr/>
        </p:nvSpPr>
        <p:spPr>
          <a:xfrm>
            <a:off x="819580" y="1646664"/>
            <a:ext cx="320540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  <a:ea typeface="Calibri"/>
                <a:cs typeface="Arial"/>
              </a:rPr>
              <a:t>MDI will regularly scan your Active Directory environment to look for improvement actions.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9557-4681-CA06-EC7A-962C8E5C9D94}"/>
              </a:ext>
            </a:extLst>
          </p:cNvPr>
          <p:cNvSpPr txBox="1"/>
          <p:nvPr/>
        </p:nvSpPr>
        <p:spPr>
          <a:xfrm>
            <a:off x="819580" y="3589813"/>
            <a:ext cx="28320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Check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 often for changes – as your network changes new items may be found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AB48D-300B-83AD-0641-43AA4A35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14" y="1299034"/>
            <a:ext cx="6934251" cy="4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6A2DC-3508-2701-49C4-C30B5EE5E15B}"/>
              </a:ext>
            </a:extLst>
          </p:cNvPr>
          <p:cNvSpPr txBox="1"/>
          <p:nvPr/>
        </p:nvSpPr>
        <p:spPr>
          <a:xfrm>
            <a:off x="2070139" y="421612"/>
            <a:ext cx="80409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NTLM Hash Relay Prevention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D976-73CF-03CE-22A1-D674FBDE15F2}"/>
              </a:ext>
            </a:extLst>
          </p:cNvPr>
          <p:cNvSpPr txBox="1"/>
          <p:nvPr/>
        </p:nvSpPr>
        <p:spPr>
          <a:xfrm>
            <a:off x="716341" y="1552427"/>
            <a:ext cx="3205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Enforce signing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 where possible (LDAP and SMB)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9557-4681-CA06-EC7A-962C8E5C9D94}"/>
              </a:ext>
            </a:extLst>
          </p:cNvPr>
          <p:cNvSpPr txBox="1"/>
          <p:nvPr/>
        </p:nvSpPr>
        <p:spPr>
          <a:xfrm>
            <a:off x="716341" y="2451287"/>
            <a:ext cx="28320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  <a:ea typeface="Calibri"/>
                <a:cs typeface="Arial"/>
              </a:rPr>
              <a:t>Utilize device security features like credential guard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3619D-F6FF-B5D3-7913-537EE34F991A}"/>
              </a:ext>
            </a:extLst>
          </p:cNvPr>
          <p:cNvSpPr txBox="1"/>
          <p:nvPr/>
        </p:nvSpPr>
        <p:spPr>
          <a:xfrm>
            <a:off x="716341" y="3628305"/>
            <a:ext cx="28320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Where possible remove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 usage of NTLM in place of Kerberos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pic>
        <p:nvPicPr>
          <p:cNvPr id="2050" name="Picture 2" descr="TrustedSec | I'm bringing relaying back: A comprehensive guide on…">
            <a:extLst>
              <a:ext uri="{FF2B5EF4-FFF2-40B4-BE49-F238E27FC236}">
                <a16:creationId xmlns:a16="http://schemas.microsoft.com/office/drawing/2014/main" id="{DD00BDE7-FB2F-9846-09AE-A96BBF0B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96" y="1281525"/>
            <a:ext cx="70199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6A2DC-3508-2701-49C4-C30B5EE5E15B}"/>
              </a:ext>
            </a:extLst>
          </p:cNvPr>
          <p:cNvSpPr txBox="1"/>
          <p:nvPr/>
        </p:nvSpPr>
        <p:spPr>
          <a:xfrm>
            <a:off x="2070139" y="421612"/>
            <a:ext cx="80409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err="1">
                <a:solidFill>
                  <a:prstClr val="white"/>
                </a:solidFill>
                <a:latin typeface="Calibri" panose="020F0502020204030204"/>
              </a:rPr>
              <a:t>Keberoasting</a:t>
            </a: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 SPNs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D976-73CF-03CE-22A1-D674FBDE15F2}"/>
              </a:ext>
            </a:extLst>
          </p:cNvPr>
          <p:cNvSpPr txBox="1"/>
          <p:nvPr/>
        </p:nvSpPr>
        <p:spPr>
          <a:xfrm>
            <a:off x="819580" y="1335860"/>
            <a:ext cx="320540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Service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 Principal Names (SPNs) allow clients to quickly locate and authenticate to services on the network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9557-4681-CA06-EC7A-962C8E5C9D94}"/>
              </a:ext>
            </a:extLst>
          </p:cNvPr>
          <p:cNvSpPr txBox="1"/>
          <p:nvPr/>
        </p:nvSpPr>
        <p:spPr>
          <a:xfrm>
            <a:off x="819580" y="3125239"/>
            <a:ext cx="28320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Don’t attach Service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 Principal Names to user accounts with interactive login ability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3619D-F6FF-B5D3-7913-537EE34F991A}"/>
              </a:ext>
            </a:extLst>
          </p:cNvPr>
          <p:cNvSpPr txBox="1"/>
          <p:nvPr/>
        </p:nvSpPr>
        <p:spPr>
          <a:xfrm>
            <a:off x="819580" y="4637619"/>
            <a:ext cx="28320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Utilize Group Managed Service Accounts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97206C-49F6-E4E4-F499-8E6F8B846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757" y="1335860"/>
            <a:ext cx="6848525" cy="40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6A2DC-3508-2701-49C4-C30B5EE5E15B}"/>
              </a:ext>
            </a:extLst>
          </p:cNvPr>
          <p:cNvSpPr txBox="1"/>
          <p:nvPr/>
        </p:nvSpPr>
        <p:spPr>
          <a:xfrm>
            <a:off x="2070139" y="421612"/>
            <a:ext cx="80409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Certificate Vulnerabilities (ESC)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D976-73CF-03CE-22A1-D674FBDE15F2}"/>
              </a:ext>
            </a:extLst>
          </p:cNvPr>
          <p:cNvSpPr txBox="1"/>
          <p:nvPr/>
        </p:nvSpPr>
        <p:spPr>
          <a:xfrm>
            <a:off x="688012" y="1537969"/>
            <a:ext cx="3205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  <a:ea typeface="Calibri"/>
                <a:cs typeface="Arial"/>
              </a:rPr>
              <a:t>Misconfigurations in Active Directory Certificate services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9557-4681-CA06-EC7A-962C8E5C9D94}"/>
              </a:ext>
            </a:extLst>
          </p:cNvPr>
          <p:cNvSpPr txBox="1"/>
          <p:nvPr/>
        </p:nvSpPr>
        <p:spPr>
          <a:xfrm>
            <a:off x="688012" y="2606725"/>
            <a:ext cx="28320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Review templates for over-permissive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 settings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3619D-F6FF-B5D3-7913-537EE34F991A}"/>
              </a:ext>
            </a:extLst>
          </p:cNvPr>
          <p:cNvSpPr txBox="1"/>
          <p:nvPr/>
        </p:nvSpPr>
        <p:spPr>
          <a:xfrm>
            <a:off x="688012" y="3643268"/>
            <a:ext cx="28320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  <a:ea typeface="Calibri"/>
                <a:cs typeface="Arial"/>
              </a:rPr>
              <a:t>Enable auditing and install MDI sensor for detection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16B80-5BFD-521D-C3DB-760E6D08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26" y="1290891"/>
            <a:ext cx="6638974" cy="39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112C390-844C-700B-C507-50443EA6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2" y="3495975"/>
            <a:ext cx="4037084" cy="24231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48C8B-7C5F-A816-D531-7C466BD2F42F}"/>
              </a:ext>
            </a:extLst>
          </p:cNvPr>
          <p:cNvCxnSpPr>
            <a:cxnSpLocks/>
          </p:cNvCxnSpPr>
          <p:nvPr/>
        </p:nvCxnSpPr>
        <p:spPr>
          <a:xfrm>
            <a:off x="805460" y="3012037"/>
            <a:ext cx="4272098" cy="0"/>
          </a:xfrm>
          <a:prstGeom prst="line">
            <a:avLst/>
          </a:prstGeom>
          <a:ln w="38100">
            <a:solidFill>
              <a:srgbClr val="0067B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A110E2-EC50-586F-25D4-56D7E81B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73" y="4720361"/>
            <a:ext cx="2998570" cy="11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3">
            <a:extLst>
              <a:ext uri="{FF2B5EF4-FFF2-40B4-BE49-F238E27FC236}">
                <a16:creationId xmlns:a16="http://schemas.microsoft.com/office/drawing/2014/main" id="{0BDBC8B3-4D02-6BE6-1646-CC8943D7868F}"/>
              </a:ext>
            </a:extLst>
          </p:cNvPr>
          <p:cNvSpPr txBox="1">
            <a:spLocks/>
          </p:cNvSpPr>
          <p:nvPr/>
        </p:nvSpPr>
        <p:spPr>
          <a:xfrm>
            <a:off x="8987747" y="5582399"/>
            <a:ext cx="2466066" cy="584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/>
            </a:br>
            <a:r>
              <a:rPr lang="en-US" sz="2000"/>
              <a:t>www.aeci.org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50C9D-03D0-F960-BAB7-DD864B4266A6}"/>
              </a:ext>
            </a:extLst>
          </p:cNvPr>
          <p:cNvSpPr txBox="1"/>
          <p:nvPr/>
        </p:nvSpPr>
        <p:spPr>
          <a:xfrm>
            <a:off x="805460" y="861853"/>
            <a:ext cx="451497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Matt Tindell  (mtindell@aeci.org)</a:t>
            </a:r>
          </a:p>
          <a:p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Tom Galloway  (tgalloway@aeci.org)</a:t>
            </a:r>
          </a:p>
          <a:p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Danny Dubree  (ddubree@aeci.org)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258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C1B2D-B83A-BA94-0163-FEE0A15CD3DF}"/>
              </a:ext>
            </a:extLst>
          </p:cNvPr>
          <p:cNvSpPr txBox="1"/>
          <p:nvPr/>
        </p:nvSpPr>
        <p:spPr>
          <a:xfrm>
            <a:off x="1141835" y="1626702"/>
            <a:ext cx="990063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MDI is now being leveraged as part of Cyber Dome 2.0!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Formerly known as Azure Advanced Threat Protection, it was rebranded in 2021 for product line consistency and to emphasize the focus on identity threat detection and response (ITDR).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MDI is complimentary to existing EDR tools. Proactively identifies threats before breaches occur by allowing insights to all domain controller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Deployment of MDI will greatly enhance overall security posture. It also contributes to Secure Score metrics within Defender for Office 365.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6936D-9325-6CEB-850C-3348DDB531C4}"/>
              </a:ext>
            </a:extLst>
          </p:cNvPr>
          <p:cNvSpPr txBox="1"/>
          <p:nvPr/>
        </p:nvSpPr>
        <p:spPr>
          <a:xfrm>
            <a:off x="3622830" y="570430"/>
            <a:ext cx="49463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Why the Discussion About MDI?</a:t>
            </a:r>
          </a:p>
        </p:txBody>
      </p:sp>
    </p:spTree>
    <p:extLst>
      <p:ext uri="{BB962C8B-B14F-4D97-AF65-F5344CB8AC3E}">
        <p14:creationId xmlns:p14="http://schemas.microsoft.com/office/powerpoint/2010/main" val="10822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BF2D2-9948-3CB9-B4D8-CF72BE97AF4C}"/>
              </a:ext>
            </a:extLst>
          </p:cNvPr>
          <p:cNvSpPr txBox="1"/>
          <p:nvPr/>
        </p:nvSpPr>
        <p:spPr>
          <a:xfrm>
            <a:off x="1167065" y="1511684"/>
            <a:ext cx="9866331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MDI Sensor installation is required (only on domain controllers).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Constantly monitors all user activity and compares it to a behavior baseline.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Integrates with Sentinel, allowing for correlation between identity-related alerts and EDR alerts.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Real-time alerts for detected threats, containing visuals to help understand scope and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Automated responses to threats, such as disabling compromised accounts, isolating systems, and resetting passwords.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Helps with ASR, via best practice recommendations in the exposure management dashboard – (i.e. misconfigured accounts or overly permissive access controls)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Provides insights to attack paths, chains of exploitable relationships leading to a high value target.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6A2DC-3508-2701-49C4-C30B5EE5E15B}"/>
              </a:ext>
            </a:extLst>
          </p:cNvPr>
          <p:cNvSpPr txBox="1"/>
          <p:nvPr/>
        </p:nvSpPr>
        <p:spPr>
          <a:xfrm>
            <a:off x="3159259" y="482416"/>
            <a:ext cx="5858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 Look at Some of the Features of MDI</a:t>
            </a:r>
          </a:p>
        </p:txBody>
      </p:sp>
    </p:spTree>
    <p:extLst>
      <p:ext uri="{BB962C8B-B14F-4D97-AF65-F5344CB8AC3E}">
        <p14:creationId xmlns:p14="http://schemas.microsoft.com/office/powerpoint/2010/main" val="27809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6A2DC-3508-2701-49C4-C30B5EE5E15B}"/>
              </a:ext>
            </a:extLst>
          </p:cNvPr>
          <p:cNvSpPr txBox="1"/>
          <p:nvPr/>
        </p:nvSpPr>
        <p:spPr>
          <a:xfrm>
            <a:off x="2070139" y="421612"/>
            <a:ext cx="80409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Which Types of Suspicious Activities Can Be Detected?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D976-73CF-03CE-22A1-D674FBDE15F2}"/>
              </a:ext>
            </a:extLst>
          </p:cNvPr>
          <p:cNvSpPr txBox="1"/>
          <p:nvPr/>
        </p:nvSpPr>
        <p:spPr>
          <a:xfrm>
            <a:off x="1328498" y="1578030"/>
            <a:ext cx="953500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Brute force attacks on user accounts.</a:t>
            </a:r>
            <a:endParaRPr lang="en-US">
              <a:solidFill>
                <a:srgbClr val="FFFFFF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FFFFFF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Potential "</a:t>
            </a:r>
            <a:r>
              <a:rPr lang="en-US" err="1">
                <a:solidFill>
                  <a:srgbClr val="FFFFFF"/>
                </a:solidFill>
                <a:cs typeface="Arial"/>
              </a:rPr>
              <a:t>Kerberoasting</a:t>
            </a:r>
            <a:r>
              <a:rPr lang="en-US">
                <a:solidFill>
                  <a:srgbClr val="FFFFFF"/>
                </a:solidFill>
                <a:cs typeface="Arial"/>
              </a:rPr>
              <a:t>" attacks – attackers requesting SPN service tickets for offline cracking.</a:t>
            </a:r>
            <a:endParaRPr lang="en-US">
              <a:solidFill>
                <a:srgbClr val="000000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FFFFFF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Golden Ticket attacks – Forged Kerberos TGT (via the </a:t>
            </a:r>
            <a:r>
              <a:rPr lang="en-US" err="1">
                <a:solidFill>
                  <a:srgbClr val="FFFFFF"/>
                </a:solidFill>
                <a:cs typeface="Arial"/>
              </a:rPr>
              <a:t>krbtgt</a:t>
            </a:r>
            <a:r>
              <a:rPr lang="en-US">
                <a:solidFill>
                  <a:srgbClr val="FFFFFF"/>
                </a:solidFill>
                <a:cs typeface="Arial"/>
              </a:rPr>
              <a:t> account hash) for virtually unrestricted domain access.</a:t>
            </a:r>
            <a:r>
              <a:rPr lang="en-US">
                <a:cs typeface="Arial"/>
              </a:rPr>
              <a:t>​</a:t>
            </a:r>
            <a:endParaRPr lang="en-US">
              <a:solidFill>
                <a:srgbClr val="000000"/>
              </a:solidFill>
              <a:ea typeface="Calibri" panose="020F0502020204030204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  <a:ea typeface="Calibri" panose="020F050202020403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Lateral Movement – Attempts to move across systems to gain access to sensitive resources.</a:t>
            </a:r>
            <a:r>
              <a:rPr lang="en-US">
                <a:cs typeface="Arial"/>
              </a:rPr>
              <a:t>​</a:t>
            </a:r>
            <a:endParaRPr lang="en-US">
              <a:solidFill>
                <a:srgbClr val="000000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Privilege escalation and/or attempts to modify critical security groups.</a:t>
            </a:r>
            <a:r>
              <a:rPr lang="en-US">
                <a:cs typeface="Arial"/>
              </a:rPr>
              <a:t>​</a:t>
            </a:r>
            <a:endParaRPr lang="en-US">
              <a:solidFill>
                <a:srgbClr val="000000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Abnormal behavior, such as users accessing unusual resources.</a:t>
            </a:r>
            <a:endParaRPr lang="en-US">
              <a:solidFill>
                <a:srgbClr val="FFFFFF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FFFFFF"/>
              </a:solidFill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Calibri"/>
                <a:cs typeface="Arial"/>
              </a:rPr>
              <a:t>LDAP enumeration: Detection of attempts to query the AD database for users, groups, or devices.</a:t>
            </a:r>
          </a:p>
        </p:txBody>
      </p:sp>
    </p:spTree>
    <p:extLst>
      <p:ext uri="{BB962C8B-B14F-4D97-AF65-F5344CB8AC3E}">
        <p14:creationId xmlns:p14="http://schemas.microsoft.com/office/powerpoint/2010/main" val="39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1F466-3644-5AA5-D651-D1EA3719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81074"/>
            <a:ext cx="11384881" cy="60994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F2CE03-7AFF-C1DB-B5D1-3E55C2D918C3}"/>
              </a:ext>
            </a:extLst>
          </p:cNvPr>
          <p:cNvSpPr/>
          <p:nvPr/>
        </p:nvSpPr>
        <p:spPr>
          <a:xfrm>
            <a:off x="531619" y="1233237"/>
            <a:ext cx="1585939" cy="2105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3F9E87-73E8-657D-A246-40FC230523CD}"/>
              </a:ext>
            </a:extLst>
          </p:cNvPr>
          <p:cNvSpPr/>
          <p:nvPr/>
        </p:nvSpPr>
        <p:spPr>
          <a:xfrm>
            <a:off x="2887579" y="2779295"/>
            <a:ext cx="2286000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759AB-7741-67EC-6403-521148D6323F}"/>
              </a:ext>
            </a:extLst>
          </p:cNvPr>
          <p:cNvSpPr/>
          <p:nvPr/>
        </p:nvSpPr>
        <p:spPr>
          <a:xfrm>
            <a:off x="3108382" y="3070057"/>
            <a:ext cx="2414113" cy="4912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3994B-F937-B78C-92AB-78159C7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1" y="115718"/>
            <a:ext cx="11402927" cy="62215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F966B-CBD5-4FA1-0418-973CA19F4E5D}"/>
              </a:ext>
            </a:extLst>
          </p:cNvPr>
          <p:cNvSpPr/>
          <p:nvPr/>
        </p:nvSpPr>
        <p:spPr>
          <a:xfrm>
            <a:off x="531619" y="1389647"/>
            <a:ext cx="1603986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56C961-688F-523D-6515-92F879C2CED7}"/>
              </a:ext>
            </a:extLst>
          </p:cNvPr>
          <p:cNvSpPr/>
          <p:nvPr/>
        </p:nvSpPr>
        <p:spPr>
          <a:xfrm>
            <a:off x="2520839" y="5175583"/>
            <a:ext cx="2077228" cy="5414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B317B-70A0-2631-B780-F347EBFCF8E0}"/>
              </a:ext>
            </a:extLst>
          </p:cNvPr>
          <p:cNvSpPr/>
          <p:nvPr/>
        </p:nvSpPr>
        <p:spPr>
          <a:xfrm>
            <a:off x="2986061" y="421105"/>
            <a:ext cx="2526407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A5C4A-FDCC-C442-9ABB-91356BD8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1" y="107971"/>
            <a:ext cx="11336754" cy="6229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6380B-1AC8-CECF-3E71-05EC56981D71}"/>
              </a:ext>
            </a:extLst>
          </p:cNvPr>
          <p:cNvSpPr/>
          <p:nvPr/>
        </p:nvSpPr>
        <p:spPr>
          <a:xfrm>
            <a:off x="2528860" y="5185611"/>
            <a:ext cx="3865923" cy="45118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E99707-F7A7-4FB4-5B26-B991FDA1D75F}"/>
              </a:ext>
            </a:extLst>
          </p:cNvPr>
          <p:cNvSpPr/>
          <p:nvPr/>
        </p:nvSpPr>
        <p:spPr>
          <a:xfrm>
            <a:off x="531619" y="1383632"/>
            <a:ext cx="1603986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F4ECE1A-0C61-E2F7-4113-9D21B6ABC79A}"/>
              </a:ext>
            </a:extLst>
          </p:cNvPr>
          <p:cNvSpPr/>
          <p:nvPr/>
        </p:nvSpPr>
        <p:spPr>
          <a:xfrm rot="1860000">
            <a:off x="6130853" y="4572362"/>
            <a:ext cx="138270" cy="922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791D2-8E91-B2CB-4347-255BF063620D}"/>
              </a:ext>
            </a:extLst>
          </p:cNvPr>
          <p:cNvSpPr/>
          <p:nvPr/>
        </p:nvSpPr>
        <p:spPr>
          <a:xfrm>
            <a:off x="2961997" y="405063"/>
            <a:ext cx="1603986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7CDA1-434E-8982-D3AB-0EC9A6DF911E}"/>
              </a:ext>
            </a:extLst>
          </p:cNvPr>
          <p:cNvSpPr/>
          <p:nvPr/>
        </p:nvSpPr>
        <p:spPr>
          <a:xfrm>
            <a:off x="400051" y="6413157"/>
            <a:ext cx="2022230" cy="2637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04534-4DCD-235A-BBC0-40C3B23D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" y="6489079"/>
            <a:ext cx="1759094" cy="111924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CC82883-FF73-2A31-AB81-467AF8BC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141534"/>
            <a:ext cx="11766883" cy="620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2DA1EC-CF3E-E204-2D3D-85899F410E5B}"/>
              </a:ext>
            </a:extLst>
          </p:cNvPr>
          <p:cNvSpPr/>
          <p:nvPr/>
        </p:nvSpPr>
        <p:spPr>
          <a:xfrm>
            <a:off x="194735" y="3180348"/>
            <a:ext cx="1146787" cy="2526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8B4D8-6AA3-0D0B-8089-4E91E2B0EBF0}"/>
              </a:ext>
            </a:extLst>
          </p:cNvPr>
          <p:cNvSpPr/>
          <p:nvPr/>
        </p:nvSpPr>
        <p:spPr>
          <a:xfrm>
            <a:off x="2625114" y="4487779"/>
            <a:ext cx="1772428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2FDF6-8D10-5A70-F518-C7879066CF5A}"/>
              </a:ext>
            </a:extLst>
          </p:cNvPr>
          <p:cNvSpPr/>
          <p:nvPr/>
        </p:nvSpPr>
        <p:spPr>
          <a:xfrm>
            <a:off x="10221050" y="4487779"/>
            <a:ext cx="882092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0fb9d2-eee6-4f4c-8aa9-a074712f60a0" xsi:nil="true"/>
    <lcf76f155ced4ddcb4097134ff3c332f xmlns="761fce72-cd40-4123-8f5a-6985075f88a7">
      <Terms xmlns="http://schemas.microsoft.com/office/infopath/2007/PartnerControls"/>
    </lcf76f155ced4ddcb4097134ff3c332f>
    <_Flow_SignoffStatus xmlns="761fce72-cd40-4123-8f5a-6985075f88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D7B3585861448AE7A60E46218D440" ma:contentTypeVersion="18" ma:contentTypeDescription="Create a new document." ma:contentTypeScope="" ma:versionID="b983da5e0742ce144a43f435211e3a82">
  <xsd:schema xmlns:xsd="http://www.w3.org/2001/XMLSchema" xmlns:xs="http://www.w3.org/2001/XMLSchema" xmlns:p="http://schemas.microsoft.com/office/2006/metadata/properties" xmlns:ns2="761fce72-cd40-4123-8f5a-6985075f88a7" xmlns:ns3="eda0c73b-2fc3-40c1-ac1e-93d7145a6e81" xmlns:ns4="f40fb9d2-eee6-4f4c-8aa9-a074712f60a0" targetNamespace="http://schemas.microsoft.com/office/2006/metadata/properties" ma:root="true" ma:fieldsID="2c0e1701932fc311013b3d2e342ef22e" ns2:_="" ns3:_="" ns4:_="">
    <xsd:import namespace="761fce72-cd40-4123-8f5a-6985075f88a7"/>
    <xsd:import namespace="eda0c73b-2fc3-40c1-ac1e-93d7145a6e81"/>
    <xsd:import namespace="f40fb9d2-eee6-4f4c-8aa9-a074712f6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fce72-cd40-4123-8f5a-6985075f8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7e7875-fca8-4f88-a058-7c826fbc1e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0c73b-2fc3-40c1-ac1e-93d7145a6e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fb9d2-eee6-4f4c-8aa9-a074712f60a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ad852b-9a3f-4dae-8025-a69f0ea00899}" ma:internalName="TaxCatchAll" ma:showField="CatchAllData" ma:web="eda0c73b-2fc3-40c1-ac1e-93d7145a6e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7C993-BDBD-4841-B0CA-DC7B86F659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34931F-470B-416E-89F6-3E48A47740C6}">
  <ds:schemaRefs>
    <ds:schemaRef ds:uri="http://purl.org/dc/terms/"/>
    <ds:schemaRef ds:uri="http://www.w3.org/XML/1998/namespace"/>
    <ds:schemaRef ds:uri="http://purl.org/dc/dcmitype/"/>
    <ds:schemaRef ds:uri="eda0c73b-2fc3-40c1-ac1e-93d7145a6e81"/>
    <ds:schemaRef ds:uri="http://schemas.microsoft.com/office/2006/documentManagement/types"/>
    <ds:schemaRef ds:uri="761fce72-cd40-4123-8f5a-6985075f88a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40fb9d2-eee6-4f4c-8aa9-a074712f60a0"/>
  </ds:schemaRefs>
</ds:datastoreItem>
</file>

<file path=customXml/itemProps3.xml><?xml version="1.0" encoding="utf-8"?>
<ds:datastoreItem xmlns:ds="http://schemas.openxmlformats.org/officeDocument/2006/customXml" ds:itemID="{3252FB21-F6CD-4B6F-8B3C-6A0226D2DE54}">
  <ds:schemaRefs>
    <ds:schemaRef ds:uri="761fce72-cd40-4123-8f5a-6985075f88a7"/>
    <ds:schemaRef ds:uri="eda0c73b-2fc3-40c1-ac1e-93d7145a6e81"/>
    <ds:schemaRef ds:uri="f40fb9d2-eee6-4f4c-8aa9-a074712f60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Widescreen</PresentationFormat>
  <Paragraphs>67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Office Theme</vt:lpstr>
      <vt:lpstr>Microsoft Defender for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Identity Attack Example</vt:lpstr>
      <vt:lpstr>PowerPoint Presentation</vt:lpstr>
      <vt:lpstr>Kerberoasting Attack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ESC1 and ESC8 attack example </vt:lpstr>
      <vt:lpstr>PowerPoint Presentation</vt:lpstr>
      <vt:lpstr>PowerPoint Presentation</vt:lpstr>
      <vt:lpstr>Preventing Attacks Against Active Directory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Dome PowerPoint Template</dc:title>
  <dc:creator>Stacy Jackson</dc:creator>
  <cp:lastModifiedBy>Danny Dubree</cp:lastModifiedBy>
  <cp:revision>1</cp:revision>
  <dcterms:created xsi:type="dcterms:W3CDTF">2023-02-17T14:45:18Z</dcterms:created>
  <dcterms:modified xsi:type="dcterms:W3CDTF">2024-12-11T14:06:10Z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2f7c69-52ca-430c-8ac6-b203df4347dc_Enabled">
    <vt:lpwstr>true</vt:lpwstr>
  </property>
  <property fmtid="{D5CDD505-2E9C-101B-9397-08002B2CF9AE}" pid="3" name="MSIP_Label_462f7c69-52ca-430c-8ac6-b203df4347dc_SetDate">
    <vt:lpwstr>2023-02-17T14:45:18Z</vt:lpwstr>
  </property>
  <property fmtid="{D5CDD505-2E9C-101B-9397-08002B2CF9AE}" pid="4" name="MSIP_Label_462f7c69-52ca-430c-8ac6-b203df4347dc_Method">
    <vt:lpwstr>Standard</vt:lpwstr>
  </property>
  <property fmtid="{D5CDD505-2E9C-101B-9397-08002B2CF9AE}" pid="5" name="MSIP_Label_462f7c69-52ca-430c-8ac6-b203df4347dc_Name">
    <vt:lpwstr>General</vt:lpwstr>
  </property>
  <property fmtid="{D5CDD505-2E9C-101B-9397-08002B2CF9AE}" pid="6" name="MSIP_Label_462f7c69-52ca-430c-8ac6-b203df4347dc_SiteId">
    <vt:lpwstr>a75dd7cf-c113-4b21-8b91-37475217deb7</vt:lpwstr>
  </property>
  <property fmtid="{D5CDD505-2E9C-101B-9397-08002B2CF9AE}" pid="7" name="MSIP_Label_462f7c69-52ca-430c-8ac6-b203df4347dc_ActionId">
    <vt:lpwstr>11d078c6-8b88-40f4-bc09-57fd4c5ded6b</vt:lpwstr>
  </property>
  <property fmtid="{D5CDD505-2E9C-101B-9397-08002B2CF9AE}" pid="8" name="MSIP_Label_462f7c69-52ca-430c-8ac6-b203df4347dc_ContentBits">
    <vt:lpwstr>0</vt:lpwstr>
  </property>
  <property fmtid="{D5CDD505-2E9C-101B-9397-08002B2CF9AE}" pid="9" name="ContentTypeId">
    <vt:lpwstr>0x010100376D7B3585861448AE7A60E46218D440</vt:lpwstr>
  </property>
  <property fmtid="{D5CDD505-2E9C-101B-9397-08002B2CF9AE}" pid="10" name="MediaServiceImageTags">
    <vt:lpwstr/>
  </property>
</Properties>
</file>