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Calibri (MS)" panose="020B0604020202020204" charset="0"/>
      <p:regular r:id="rId32"/>
    </p:embeddedFont>
    <p:embeddedFont>
      <p:font typeface="Calibri (MS) Bold" panose="020B0604020202020204" charset="0"/>
      <p:regular r:id="rId33"/>
    </p:embeddedFont>
    <p:embeddedFont>
      <p:font typeface="Canva Sans" panose="020B0604020202020204" charset="0"/>
      <p:regular r:id="rId34"/>
    </p:embeddedFont>
    <p:embeddedFont>
      <p:font typeface="Canva Sans Bold" panose="020B0604020202020204" charset="0"/>
      <p:regular r:id="rId35"/>
    </p:embeddedFont>
    <p:embeddedFont>
      <p:font typeface="IBM Plex Sans" panose="020B0503050203000203" pitchFamily="34" charset="0"/>
      <p:regular r:id="rId36"/>
    </p:embeddedFont>
    <p:embeddedFont>
      <p:font typeface="IBM Plex Sans Bold" panose="020B0803050203000203" charset="0"/>
      <p:regular r:id="rId37"/>
    </p:embeddedFont>
    <p:embeddedFont>
      <p:font typeface="IBM Plex Sans Bold Italics" panose="020B0604020202020204" charset="0"/>
      <p:regular r:id="rId38"/>
    </p:embeddedFont>
    <p:embeddedFont>
      <p:font typeface="IBM Plex Sans Italics" panose="020B0604020202020204" charset="0"/>
      <p:regular r:id="rId39"/>
    </p:embeddedFont>
    <p:embeddedFont>
      <p:font typeface="Open Sans Extra Bold" panose="020B0604020202020204" charset="0"/>
      <p:regular r:id="rId40"/>
    </p:embeddedFont>
    <p:embeddedFont>
      <p:font typeface="Poppins" panose="00000500000000000000" pitchFamily="2" charset="0"/>
      <p:regular r:id="rId41"/>
    </p:embeddedFont>
    <p:embeddedFont>
      <p:font typeface="Poppins Bold" panose="00000800000000000000"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D5B56-4982-470A-A9A6-C99E21C21851}" v="5" dt="2024-12-12T23:03:42.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600" autoAdjust="0"/>
  </p:normalViewPr>
  <p:slideViewPr>
    <p:cSldViewPr>
      <p:cViewPr varScale="1">
        <p:scale>
          <a:sx n="88" d="100"/>
          <a:sy n="88" d="100"/>
        </p:scale>
        <p:origin x="1374"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microsoft.com/office/2015/10/relationships/revisionInfo" Target="revisionInfo.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1A6D5-1292-48D0-82AD-41D74E34B7A4}"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3332D-7594-48B9-924D-DA9170802687}" type="slidenum">
              <a:rPr lang="en-US" smtClean="0"/>
              <a:t>‹#›</a:t>
            </a:fld>
            <a:endParaRPr lang="en-US"/>
          </a:p>
        </p:txBody>
      </p:sp>
    </p:spTree>
    <p:extLst>
      <p:ext uri="{BB962C8B-B14F-4D97-AF65-F5344CB8AC3E}">
        <p14:creationId xmlns:p14="http://schemas.microsoft.com/office/powerpoint/2010/main" val="95870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tenure, I have not seen another technology that is more intriguing, risky, exciting, and full of questions.</a:t>
            </a:r>
          </a:p>
          <a:p>
            <a:r>
              <a:rPr lang="en-US" dirty="0"/>
              <a:t>Today, I will provide an overview of what AECI's research has led us to believe and understand about AI, what we're doing to prepare, and what the future will hold in AI.</a:t>
            </a:r>
          </a:p>
          <a:p>
            <a:r>
              <a:rPr lang="en-US" dirty="0"/>
              <a:t>Following this, we'll leave open some room for discussion, and Michael from Crawford Electric will provide some specific examples of how he's used AI.</a:t>
            </a:r>
          </a:p>
          <a:p>
            <a:r>
              <a:rPr lang="en-US" dirty="0"/>
              <a:t>I hope you all can learn something new from the following content. At Associated, I am part of a program team charged with building an AI program that is safe, secure, and sustainable. But where did we start?</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a:t>
            </a:fld>
            <a:endParaRPr lang="en-US"/>
          </a:p>
        </p:txBody>
      </p:sp>
    </p:spTree>
    <p:extLst>
      <p:ext uri="{BB962C8B-B14F-4D97-AF65-F5344CB8AC3E}">
        <p14:creationId xmlns:p14="http://schemas.microsoft.com/office/powerpoint/2010/main" val="3745183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Inputs and training data: the foundation of </a:t>
            </a:r>
            <a:r>
              <a:rPr lang="en-US" dirty="0" err="1"/>
              <a:t>GenAI’s</a:t>
            </a:r>
            <a:r>
              <a:rPr lang="en-US" dirty="0"/>
              <a:t> learning.</a:t>
            </a:r>
          </a:p>
          <a:p>
            <a:pPr>
              <a:buFont typeface="Arial" panose="020B0604020202020204" pitchFamily="34" charset="0"/>
              <a:buChar char="•"/>
            </a:pPr>
            <a:r>
              <a:rPr lang="en-US" dirty="0"/>
              <a:t>Models process and generate predictions, continually improving.</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10</a:t>
            </a:fld>
            <a:endParaRPr lang="en-US"/>
          </a:p>
        </p:txBody>
      </p:sp>
    </p:spTree>
    <p:extLst>
      <p:ext uri="{BB962C8B-B14F-4D97-AF65-F5344CB8AC3E}">
        <p14:creationId xmlns:p14="http://schemas.microsoft.com/office/powerpoint/2010/main" val="2924969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break this down:</a:t>
            </a:r>
          </a:p>
          <a:p>
            <a:pPr>
              <a:buFont typeface="Arial" panose="020B0604020202020204" pitchFamily="34" charset="0"/>
              <a:buChar char="•"/>
            </a:pPr>
            <a:r>
              <a:rPr lang="en-US" dirty="0"/>
              <a:t>First, we have </a:t>
            </a:r>
            <a:r>
              <a:rPr lang="en-US" b="1" dirty="0"/>
              <a:t>input data</a:t>
            </a:r>
            <a:r>
              <a:rPr lang="en-US" dirty="0"/>
              <a:t>, which is fed into the model.</a:t>
            </a:r>
          </a:p>
          <a:p>
            <a:pPr>
              <a:buFont typeface="Arial" panose="020B0604020202020204" pitchFamily="34" charset="0"/>
              <a:buChar char="•"/>
            </a:pPr>
            <a:r>
              <a:rPr lang="en-US" dirty="0"/>
              <a:t>The model processes this input to generate a </a:t>
            </a:r>
            <a:r>
              <a:rPr lang="en-US" b="1" dirty="0"/>
              <a:t>prediction</a:t>
            </a:r>
            <a:r>
              <a:rPr lang="en-US" dirty="0"/>
              <a:t> or output.</a:t>
            </a:r>
          </a:p>
          <a:p>
            <a:pPr>
              <a:buFont typeface="Arial" panose="020B0604020202020204" pitchFamily="34" charset="0"/>
              <a:buChar char="•"/>
            </a:pPr>
            <a:r>
              <a:rPr lang="en-US" dirty="0"/>
              <a:t>These predictions are then used to improve the model through a </a:t>
            </a:r>
            <a:r>
              <a:rPr lang="en-US" b="1" dirty="0"/>
              <a:t>feedback loop</a:t>
            </a:r>
            <a:r>
              <a:rPr lang="en-US" dirty="0"/>
              <a:t>, making it smarter over time.</a:t>
            </a:r>
          </a:p>
          <a:p>
            <a:pPr>
              <a:buFont typeface="Arial" panose="020B0604020202020204" pitchFamily="34" charset="0"/>
              <a:buChar char="•"/>
            </a:pPr>
            <a:r>
              <a:rPr lang="en-US" dirty="0"/>
              <a:t>All of this relies on high-quality </a:t>
            </a:r>
            <a:r>
              <a:rPr lang="en-US" b="1" dirty="0"/>
              <a:t>training data</a:t>
            </a:r>
            <a:r>
              <a:rPr lang="en-US" dirty="0"/>
              <a:t> to ensure the model’s accuracy and reliability.</a:t>
            </a:r>
          </a:p>
          <a:p>
            <a:r>
              <a:rPr lang="en-US" dirty="0"/>
              <a:t>Think of it as a continuous cycle of learning and refining.</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11</a:t>
            </a:fld>
            <a:endParaRPr lang="en-US"/>
          </a:p>
        </p:txBody>
      </p:sp>
    </p:spTree>
    <p:extLst>
      <p:ext uri="{BB962C8B-B14F-4D97-AF65-F5344CB8AC3E}">
        <p14:creationId xmlns:p14="http://schemas.microsoft.com/office/powerpoint/2010/main" val="198909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Inspired by the human brain’s neural structures.</a:t>
            </a:r>
          </a:p>
          <a:p>
            <a:pPr>
              <a:buFont typeface="Arial" panose="020B0604020202020204" pitchFamily="34" charset="0"/>
              <a:buChar char="•"/>
            </a:pPr>
            <a:r>
              <a:rPr lang="en-US" dirty="0"/>
              <a:t>Ability to identify patterns, relationships, and context.</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12</a:t>
            </a:fld>
            <a:endParaRPr lang="en-US"/>
          </a:p>
        </p:txBody>
      </p:sp>
    </p:spTree>
    <p:extLst>
      <p:ext uri="{BB962C8B-B14F-4D97-AF65-F5344CB8AC3E}">
        <p14:creationId xmlns:p14="http://schemas.microsoft.com/office/powerpoint/2010/main" val="1381130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unpack this:</a:t>
            </a:r>
          </a:p>
          <a:p>
            <a:pPr>
              <a:buFont typeface="Arial" panose="020B0604020202020204" pitchFamily="34" charset="0"/>
              <a:buChar char="•"/>
            </a:pPr>
            <a:r>
              <a:rPr lang="en-US" b="1" dirty="0"/>
              <a:t>Tokens</a:t>
            </a:r>
            <a:r>
              <a:rPr lang="en-US" dirty="0"/>
              <a:t> are the smallest pieces of information the model understands. Think of them as individual words or parts of words.</a:t>
            </a:r>
          </a:p>
          <a:p>
            <a:pPr>
              <a:buFont typeface="Arial" panose="020B0604020202020204" pitchFamily="34" charset="0"/>
              <a:buChar char="•"/>
            </a:pPr>
            <a:r>
              <a:rPr lang="en-US" b="1" dirty="0"/>
              <a:t>Parameters</a:t>
            </a:r>
            <a:r>
              <a:rPr lang="en-US" dirty="0"/>
              <a:t> are like the settings or weights in the model that help it make accurate predictions. The more parameters, the more nuanced the model’s understanding.</a:t>
            </a:r>
          </a:p>
          <a:p>
            <a:pPr>
              <a:buFont typeface="Arial" panose="020B0604020202020204" pitchFamily="34" charset="0"/>
              <a:buChar char="•"/>
            </a:pPr>
            <a:r>
              <a:rPr lang="en-US" b="1" dirty="0"/>
              <a:t>Training</a:t>
            </a:r>
            <a:r>
              <a:rPr lang="en-US" dirty="0"/>
              <a:t> is the process of teaching the model by exposing it to vast amounts of data so it can learn patterns and improve its performance over time.</a:t>
            </a:r>
          </a:p>
          <a:p>
            <a:r>
              <a:rPr lang="en-US" dirty="0"/>
              <a:t>Together, these elements form the backbone of how neural networks function and improve.</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13</a:t>
            </a:fld>
            <a:endParaRPr lang="en-US"/>
          </a:p>
        </p:txBody>
      </p:sp>
    </p:spTree>
    <p:extLst>
      <p:ext uri="{BB962C8B-B14F-4D97-AF65-F5344CB8AC3E}">
        <p14:creationId xmlns:p14="http://schemas.microsoft.com/office/powerpoint/2010/main" val="815548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GPT-2 marked a turning point in AI by demonstrating how scaling parameters could significantly improve language generation and understanding.</a:t>
            </a:r>
          </a:p>
          <a:p>
            <a:pPr>
              <a:buFont typeface="Arial" panose="020B0604020202020204" pitchFamily="34" charset="0"/>
              <a:buChar char="•"/>
            </a:pPr>
            <a:r>
              <a:rPr lang="en-US" dirty="0"/>
              <a:t>GPT-3 "broke the internet" in November 2022 with the launch of ChatGPT, showing unprecedented conversational AI capabilities.</a:t>
            </a:r>
          </a:p>
          <a:p>
            <a:pPr>
              <a:buFont typeface="Arial" panose="020B0604020202020204" pitchFamily="34" charset="0"/>
              <a:buChar char="•"/>
            </a:pPr>
            <a:r>
              <a:rPr lang="en-US" dirty="0"/>
              <a:t>GPT-4 is today’s leading model, known for its incredible capabilities, including nuanced understanding, multi-modal input processing, and performing complex tasks with human-like accuracy.</a:t>
            </a:r>
          </a:p>
          <a:p>
            <a:pPr>
              <a:buFont typeface="Arial" panose="020B0604020202020204" pitchFamily="34" charset="0"/>
              <a:buChar char="•"/>
            </a:pPr>
            <a:r>
              <a:rPr lang="en-US" dirty="0"/>
              <a:t>Notice too not just exponential capabilities but cost to train in dollars and energy; notably these costs are only to train the model for primetime use - not everyday operations</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14</a:t>
            </a:fld>
            <a:endParaRPr lang="en-US"/>
          </a:p>
        </p:txBody>
      </p:sp>
    </p:spTree>
    <p:extLst>
      <p:ext uri="{BB962C8B-B14F-4D97-AF65-F5344CB8AC3E}">
        <p14:creationId xmlns:p14="http://schemas.microsoft.com/office/powerpoint/2010/main" val="1380853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GPT-5 is wildly debated on actual costs it will take, but assuming a 10x multiplier we can make some guesses, but hoping that the latest breakthroughs in AI computing will vastly reduce the energy consumption compared to today</a:t>
            </a:r>
          </a:p>
          <a:p>
            <a:pPr>
              <a:buFont typeface="Arial" panose="020B0604020202020204" pitchFamily="34" charset="0"/>
              <a:buChar char="•"/>
            </a:pPr>
            <a:r>
              <a:rPr lang="en-US" dirty="0"/>
              <a:t>Thought Experiment: if we lined up the time to conduct the training serially, it would take 34,000 years to train</a:t>
            </a:r>
          </a:p>
          <a:p>
            <a:pPr>
              <a:buFont typeface="Arial" panose="020B0604020202020204" pitchFamily="34" charset="0"/>
              <a:buChar char="•"/>
            </a:pPr>
            <a:r>
              <a:rPr lang="en-US" dirty="0"/>
              <a:t>I bring that up to tell you all that you shouldn't be worried about AI taking over because YOU are a much cheaper alternative</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15</a:t>
            </a:fld>
            <a:endParaRPr lang="en-US"/>
          </a:p>
        </p:txBody>
      </p:sp>
    </p:spTree>
    <p:extLst>
      <p:ext uri="{BB962C8B-B14F-4D97-AF65-F5344CB8AC3E}">
        <p14:creationId xmlns:p14="http://schemas.microsoft.com/office/powerpoint/2010/main" val="2264764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Taking about 22 years and $200,000 with only roughly 17Mwh</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16</a:t>
            </a:fld>
            <a:endParaRPr lang="en-US"/>
          </a:p>
        </p:txBody>
      </p:sp>
    </p:spTree>
    <p:extLst>
      <p:ext uri="{BB962C8B-B14F-4D97-AF65-F5344CB8AC3E}">
        <p14:creationId xmlns:p14="http://schemas.microsoft.com/office/powerpoint/2010/main" val="356069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Amplify human potential through </a:t>
            </a:r>
            <a:r>
              <a:rPr lang="en-US" dirty="0" err="1"/>
              <a:t>GenAI</a:t>
            </a:r>
            <a:r>
              <a:rPr lang="en-US" dirty="0"/>
              <a:t>.</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17</a:t>
            </a:fld>
            <a:endParaRPr lang="en-US"/>
          </a:p>
        </p:txBody>
      </p:sp>
    </p:spTree>
    <p:extLst>
      <p:ext uri="{BB962C8B-B14F-4D97-AF65-F5344CB8AC3E}">
        <p14:creationId xmlns:p14="http://schemas.microsoft.com/office/powerpoint/2010/main" val="3638365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Cross-cutting team of many perspectives and expertise to ensure a well rounded representation and course direction.</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18</a:t>
            </a:fld>
            <a:endParaRPr lang="en-US"/>
          </a:p>
        </p:txBody>
      </p:sp>
    </p:spTree>
    <p:extLst>
      <p:ext uri="{BB962C8B-B14F-4D97-AF65-F5344CB8AC3E}">
        <p14:creationId xmlns:p14="http://schemas.microsoft.com/office/powerpoint/2010/main" val="4071076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If we approached this as just another IT application, we would do the IS work</a:t>
            </a:r>
          </a:p>
          <a:p>
            <a:pPr>
              <a:buFont typeface="Arial" panose="020B0604020202020204" pitchFamily="34" charset="0"/>
              <a:buChar char="•"/>
            </a:pPr>
            <a:r>
              <a:rPr lang="en-US" dirty="0"/>
              <a:t>BUT, we have much more to consider. HR and Legal are paramount to success, and mitigation of risk</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19</a:t>
            </a:fld>
            <a:endParaRPr lang="en-US"/>
          </a:p>
        </p:txBody>
      </p:sp>
    </p:spTree>
    <p:extLst>
      <p:ext uri="{BB962C8B-B14F-4D97-AF65-F5344CB8AC3E}">
        <p14:creationId xmlns:p14="http://schemas.microsoft.com/office/powerpoint/2010/main" val="202946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Gartner Research</a:t>
            </a:r>
          </a:p>
          <a:p>
            <a:pPr>
              <a:buFont typeface="Arial" panose="020B0604020202020204" pitchFamily="34" charset="0"/>
              <a:buChar char="•"/>
            </a:pPr>
            <a:r>
              <a:rPr lang="en-US" dirty="0"/>
              <a:t>Rapid advancements in AI technologies.</a:t>
            </a:r>
          </a:p>
          <a:p>
            <a:pPr>
              <a:buFont typeface="Arial" panose="020B0604020202020204" pitchFamily="34" charset="0"/>
              <a:buChar char="•"/>
            </a:pPr>
            <a:r>
              <a:rPr lang="en-US" dirty="0"/>
              <a:t>Increasing adoption across industries.</a:t>
            </a:r>
          </a:p>
          <a:p>
            <a:pPr>
              <a:buFont typeface="Arial" panose="020B0604020202020204" pitchFamily="34" charset="0"/>
              <a:buChar char="•"/>
            </a:pPr>
            <a:r>
              <a:rPr lang="en-US" dirty="0"/>
              <a:t>Growing questions about ethical use, capabilities, and risks.</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2</a:t>
            </a:fld>
            <a:endParaRPr lang="en-US"/>
          </a:p>
        </p:txBody>
      </p:sp>
    </p:spTree>
    <p:extLst>
      <p:ext uri="{BB962C8B-B14F-4D97-AF65-F5344CB8AC3E}">
        <p14:creationId xmlns:p14="http://schemas.microsoft.com/office/powerpoint/2010/main" val="2691467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Here is an overview of our progress and organization</a:t>
            </a:r>
          </a:p>
          <a:p>
            <a:pPr>
              <a:buFont typeface="Arial" panose="020B0604020202020204" pitchFamily="34" charset="0"/>
              <a:buChar char="•"/>
            </a:pPr>
            <a:r>
              <a:rPr lang="en-US" dirty="0"/>
              <a:t>We started small subgroups of workshops for learning while our program manager developed a roadmap and charter</a:t>
            </a:r>
          </a:p>
          <a:p>
            <a:pPr>
              <a:buFont typeface="Arial" panose="020B0604020202020204" pitchFamily="34" charset="0"/>
              <a:buChar char="•"/>
            </a:pPr>
            <a:r>
              <a:rPr lang="en-US" dirty="0"/>
              <a:t>Since July we have been hard at work in building guidance, </a:t>
            </a:r>
            <a:r>
              <a:rPr lang="en-US" dirty="0" err="1"/>
              <a:t>assesting</a:t>
            </a:r>
            <a:r>
              <a:rPr lang="en-US" dirty="0"/>
              <a:t> the best fit product, developing necessary metrics and a training program for our users - all why ensuring we keep our company in the know of </a:t>
            </a:r>
            <a:r>
              <a:rPr lang="en-US" dirty="0" err="1"/>
              <a:t>whats</a:t>
            </a:r>
            <a:r>
              <a:rPr lang="en-US" dirty="0"/>
              <a:t> to come next</a:t>
            </a:r>
          </a:p>
          <a:p>
            <a:endParaRPr lang="en-US" dirty="0"/>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20</a:t>
            </a:fld>
            <a:endParaRPr lang="en-US"/>
          </a:p>
        </p:txBody>
      </p:sp>
    </p:spTree>
    <p:extLst>
      <p:ext uri="{BB962C8B-B14F-4D97-AF65-F5344CB8AC3E}">
        <p14:creationId xmlns:p14="http://schemas.microsoft.com/office/powerpoint/2010/main" val="3626644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We reviewed industry peers' policies</a:t>
            </a:r>
          </a:p>
          <a:p>
            <a:pPr>
              <a:buFont typeface="Arial" panose="020B0604020202020204" pitchFamily="34" charset="0"/>
              <a:buChar char="•"/>
            </a:pPr>
            <a:r>
              <a:rPr lang="en-US" dirty="0"/>
              <a:t>We Utilized Gartner</a:t>
            </a:r>
          </a:p>
          <a:p>
            <a:pPr>
              <a:buFont typeface="Arial" panose="020B0604020202020204" pitchFamily="34" charset="0"/>
              <a:buChar char="•"/>
            </a:pPr>
            <a:r>
              <a:rPr lang="en-US" dirty="0"/>
              <a:t>After many iterations, we found that a human-centric approach ensures guidelines are practical, relatable, and focused on meaningful outcomes</a:t>
            </a:r>
          </a:p>
          <a:p>
            <a:pPr>
              <a:buFont typeface="Arial" panose="020B0604020202020204" pitchFamily="34" charset="0"/>
              <a:buChar char="•"/>
            </a:pPr>
            <a:r>
              <a:rPr lang="en-US" dirty="0"/>
              <a:t>This ensures you are writing to other humans and holding them to said expectations</a:t>
            </a:r>
          </a:p>
          <a:p>
            <a:pPr>
              <a:buFont typeface="Arial" panose="020B0604020202020204" pitchFamily="34" charset="0"/>
              <a:buChar char="•"/>
            </a:pPr>
            <a:r>
              <a:rPr lang="en-US" dirty="0"/>
              <a:t>Today - Our AI guidelines are in final draft, pending executive review.</a:t>
            </a:r>
          </a:p>
          <a:p>
            <a:endParaRPr lang="en-US" dirty="0"/>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21</a:t>
            </a:fld>
            <a:endParaRPr lang="en-US"/>
          </a:p>
        </p:txBody>
      </p:sp>
    </p:spTree>
    <p:extLst>
      <p:ext uri="{BB962C8B-B14F-4D97-AF65-F5344CB8AC3E}">
        <p14:creationId xmlns:p14="http://schemas.microsoft.com/office/powerpoint/2010/main" val="199480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We partnered with the local agency "Mostly Serious" to streamline our assessment process. They helped us decide to choose one </a:t>
            </a:r>
            <a:r>
              <a:rPr lang="en-US" dirty="0" err="1"/>
              <a:t>GenAI</a:t>
            </a:r>
            <a:r>
              <a:rPr lang="en-US" dirty="0"/>
              <a:t> product in order to train our users on to maintain familiarity and reduce friction of trying to teach core concepts within multiple tools. </a:t>
            </a:r>
          </a:p>
          <a:p>
            <a:pPr>
              <a:buFont typeface="Arial" panose="020B0604020202020204" pitchFamily="34" charset="0"/>
              <a:buChar char="•"/>
            </a:pPr>
            <a:r>
              <a:rPr lang="en-US" dirty="0"/>
              <a:t>We developed a detailed scorecard to prioritize requirements based on our needs and values.</a:t>
            </a:r>
          </a:p>
          <a:p>
            <a:pPr>
              <a:buFont typeface="Arial" panose="020B0604020202020204" pitchFamily="34" charset="0"/>
              <a:buChar char="•"/>
            </a:pPr>
            <a:r>
              <a:rPr lang="en-US" dirty="0"/>
              <a:t>Conducted deep-dive demos of top </a:t>
            </a:r>
            <a:r>
              <a:rPr lang="en-US" dirty="0" err="1"/>
              <a:t>GenAI</a:t>
            </a:r>
            <a:r>
              <a:rPr lang="en-US" dirty="0"/>
              <a:t> tools through their expertise.</a:t>
            </a:r>
          </a:p>
          <a:p>
            <a:pPr>
              <a:buFont typeface="Arial" panose="020B0604020202020204" pitchFamily="34" charset="0"/>
              <a:buChar char="•"/>
            </a:pPr>
            <a:r>
              <a:rPr lang="en-US" dirty="0"/>
              <a:t>This guidance and assessment work facilitated valuable opinions, feedback, and perspectives from all four modes of thought I mentioned earlier.  If you are evaluating AI for your company, we highly recommend doing this hard work up front to ensure your have alignment on values before implementation.</a:t>
            </a:r>
          </a:p>
          <a:p>
            <a:endParaRPr lang="en-US" dirty="0"/>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22</a:t>
            </a:fld>
            <a:endParaRPr lang="en-US"/>
          </a:p>
        </p:txBody>
      </p:sp>
    </p:spTree>
    <p:extLst>
      <p:ext uri="{BB962C8B-B14F-4D97-AF65-F5344CB8AC3E}">
        <p14:creationId xmlns:p14="http://schemas.microsoft.com/office/powerpoint/2010/main" val="397324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We reached out to our company during an all-employee meeting</a:t>
            </a:r>
          </a:p>
          <a:p>
            <a:pPr>
              <a:buFont typeface="Arial" panose="020B0604020202020204" pitchFamily="34" charset="0"/>
              <a:buChar char="•"/>
            </a:pPr>
            <a:r>
              <a:rPr lang="en-US" dirty="0"/>
              <a:t>We built a team of 11 individuals from different locations, positions, backgrounds, and experience to help be our first round of AI Trained employees, with the hook that we need their help getting the word out to more people to train up and use AI according to our company procedure.</a:t>
            </a:r>
          </a:p>
          <a:p>
            <a:pPr>
              <a:buFont typeface="Arial" panose="020B0604020202020204" pitchFamily="34" charset="0"/>
              <a:buChar char="•"/>
            </a:pPr>
            <a:r>
              <a:rPr lang="en-US" dirty="0"/>
              <a:t>The training covers core concepts of how it works, how to be safe, ethical, and the most fun part - how to be more effective and efficient than ever before.</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23</a:t>
            </a:fld>
            <a:endParaRPr lang="en-US"/>
          </a:p>
        </p:txBody>
      </p:sp>
    </p:spTree>
    <p:extLst>
      <p:ext uri="{BB962C8B-B14F-4D97-AF65-F5344CB8AC3E}">
        <p14:creationId xmlns:p14="http://schemas.microsoft.com/office/powerpoint/2010/main" val="69722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We have come to a conclusion and are in process of negotiating terms for a 2025 contract.</a:t>
            </a:r>
          </a:p>
          <a:p>
            <a:pPr>
              <a:buFont typeface="Arial" panose="020B0604020202020204" pitchFamily="34" charset="0"/>
              <a:buChar char="•"/>
            </a:pPr>
            <a:r>
              <a:rPr lang="en-US" dirty="0"/>
              <a:t>Finalize Guidance</a:t>
            </a:r>
          </a:p>
          <a:p>
            <a:pPr>
              <a:buFont typeface="Arial" panose="020B0604020202020204" pitchFamily="34" charset="0"/>
              <a:buChar char="•"/>
            </a:pPr>
            <a:r>
              <a:rPr lang="en-US" dirty="0"/>
              <a:t>Refine the metrics we have drafted. These assessments will help validate adoption, effectiveness, and developing an ROI story we can share with our Executive team and board members to justify continued investment.</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24</a:t>
            </a:fld>
            <a:endParaRPr lang="en-US"/>
          </a:p>
        </p:txBody>
      </p:sp>
    </p:spTree>
    <p:extLst>
      <p:ext uri="{BB962C8B-B14F-4D97-AF65-F5344CB8AC3E}">
        <p14:creationId xmlns:p14="http://schemas.microsoft.com/office/powerpoint/2010/main" val="112333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Focus on </a:t>
            </a:r>
            <a:r>
              <a:rPr lang="en-US" dirty="0" err="1"/>
              <a:t>GenAI</a:t>
            </a:r>
            <a:r>
              <a:rPr lang="en-US" dirty="0"/>
              <a:t> for today’s presentation and discussion.</a:t>
            </a:r>
          </a:p>
          <a:p>
            <a:pPr>
              <a:buFont typeface="Arial" panose="020B0604020202020204" pitchFamily="34" charset="0"/>
              <a:buChar char="•"/>
            </a:pPr>
            <a:r>
              <a:rPr lang="en-US" b="1" dirty="0"/>
              <a:t>ASK Audience</a:t>
            </a:r>
            <a:r>
              <a:rPr lang="en-US" dirty="0"/>
              <a:t>: raise your hand if you've used </a:t>
            </a:r>
            <a:r>
              <a:rPr lang="en-US" dirty="0" err="1"/>
              <a:t>GenAI</a:t>
            </a:r>
            <a:r>
              <a:rPr lang="en-US" dirty="0"/>
              <a:t> like ChatGPT?</a:t>
            </a:r>
          </a:p>
          <a:p>
            <a:pPr>
              <a:buFont typeface="Arial" panose="020B0604020202020204" pitchFamily="34" charset="0"/>
              <a:buChar char="•"/>
            </a:pPr>
            <a:r>
              <a:rPr lang="en-US" dirty="0" err="1"/>
              <a:t>GenAI</a:t>
            </a:r>
            <a:r>
              <a:rPr lang="en-US" dirty="0"/>
              <a:t>: A transformative wave bringing both opportunities and uncertainties.</a:t>
            </a:r>
          </a:p>
          <a:p>
            <a:pPr>
              <a:buFont typeface="Arial" panose="020B0604020202020204" pitchFamily="34" charset="0"/>
              <a:buChar char="•"/>
            </a:pPr>
            <a:r>
              <a:rPr lang="en-US" dirty="0"/>
              <a:t>Questions: What is useful? What stays or goes?</a:t>
            </a:r>
          </a:p>
          <a:p>
            <a:pPr>
              <a:buFont typeface="Arial" panose="020B0604020202020204" pitchFamily="34" charset="0"/>
              <a:buChar char="•"/>
            </a:pPr>
            <a:r>
              <a:rPr lang="en-US" dirty="0"/>
              <a:t>Comparison to past disruptive technologies (e.g., the internet, smartphones).</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3</a:t>
            </a:fld>
            <a:endParaRPr lang="en-US"/>
          </a:p>
        </p:txBody>
      </p:sp>
    </p:spTree>
    <p:extLst>
      <p:ext uri="{BB962C8B-B14F-4D97-AF65-F5344CB8AC3E}">
        <p14:creationId xmlns:p14="http://schemas.microsoft.com/office/powerpoint/2010/main" val="402083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Early conversations likely revolved around:</a:t>
            </a:r>
          </a:p>
          <a:p>
            <a:pPr marL="742950" lvl="1" indent="-285750">
              <a:buFont typeface="Arial" panose="020B0604020202020204" pitchFamily="34" charset="0"/>
              <a:buChar char="•"/>
            </a:pPr>
            <a:r>
              <a:rPr lang="en-US" dirty="0"/>
              <a:t>"How can this make life easier?"</a:t>
            </a:r>
          </a:p>
          <a:p>
            <a:pPr marL="742950" lvl="1" indent="-285750">
              <a:buFont typeface="Arial" panose="020B0604020202020204" pitchFamily="34" charset="0"/>
              <a:buChar char="•"/>
            </a:pPr>
            <a:r>
              <a:rPr lang="en-US" dirty="0"/>
              <a:t>"What are the risks or limitations?"</a:t>
            </a:r>
          </a:p>
          <a:p>
            <a:pPr marL="742950" lvl="1" indent="-285750">
              <a:buFont typeface="Arial" panose="020B0604020202020204" pitchFamily="34" charset="0"/>
              <a:buChar char="•"/>
            </a:pPr>
            <a:r>
              <a:rPr lang="en-US" dirty="0"/>
              <a:t>"Who will use it, and how?"</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4</a:t>
            </a:fld>
            <a:endParaRPr lang="en-US"/>
          </a:p>
        </p:txBody>
      </p:sp>
    </p:spTree>
    <p:extLst>
      <p:ext uri="{BB962C8B-B14F-4D97-AF65-F5344CB8AC3E}">
        <p14:creationId xmlns:p14="http://schemas.microsoft.com/office/powerpoint/2010/main" val="289907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Discussions about:</a:t>
            </a:r>
          </a:p>
          <a:p>
            <a:pPr>
              <a:buFont typeface="Arial" panose="020B0604020202020204" pitchFamily="34" charset="0"/>
              <a:buChar char="•"/>
            </a:pPr>
            <a:r>
              <a:rPr lang="en-US" dirty="0"/>
              <a:t>Practical applications (lighting homes, cities).</a:t>
            </a:r>
          </a:p>
          <a:p>
            <a:pPr>
              <a:buFont typeface="Arial" panose="020B0604020202020204" pitchFamily="34" charset="0"/>
              <a:buChar char="•"/>
            </a:pPr>
            <a:r>
              <a:rPr lang="en-US" dirty="0"/>
              <a:t>Overcoming challenges (cost, safety).</a:t>
            </a:r>
          </a:p>
          <a:p>
            <a:pPr>
              <a:buFont typeface="Arial" panose="020B0604020202020204" pitchFamily="34" charset="0"/>
              <a:buChar char="•"/>
            </a:pPr>
            <a:r>
              <a:rPr lang="en-US" dirty="0"/>
              <a:t>Potential societal impact.</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5</a:t>
            </a:fld>
            <a:endParaRPr lang="en-US"/>
          </a:p>
        </p:txBody>
      </p:sp>
    </p:spTree>
    <p:extLst>
      <p:ext uri="{BB962C8B-B14F-4D97-AF65-F5344CB8AC3E}">
        <p14:creationId xmlns:p14="http://schemas.microsoft.com/office/powerpoint/2010/main" val="2254314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Topics might have included:</a:t>
            </a:r>
          </a:p>
          <a:p>
            <a:pPr marL="742950" lvl="1" indent="-285750">
              <a:buFont typeface="Arial" panose="020B0604020202020204" pitchFamily="34" charset="0"/>
              <a:buChar char="•"/>
            </a:pPr>
            <a:r>
              <a:rPr lang="en-US" dirty="0"/>
              <a:t>Enhancing efficiency in calculations.</a:t>
            </a:r>
          </a:p>
          <a:p>
            <a:pPr marL="742950" lvl="1" indent="-285750">
              <a:buFont typeface="Arial" panose="020B0604020202020204" pitchFamily="34" charset="0"/>
              <a:buChar char="•"/>
            </a:pPr>
            <a:r>
              <a:rPr lang="en-US" dirty="0"/>
              <a:t>Use cases in science, education, and finance.</a:t>
            </a:r>
          </a:p>
          <a:p>
            <a:pPr marL="742950" lvl="1" indent="-285750">
              <a:buFont typeface="Arial" panose="020B0604020202020204" pitchFamily="34" charset="0"/>
              <a:buChar char="•"/>
            </a:pPr>
            <a:r>
              <a:rPr lang="en-US" dirty="0"/>
              <a:t>Concerns about dependency or accessibility.</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6</a:t>
            </a:fld>
            <a:endParaRPr lang="en-US"/>
          </a:p>
        </p:txBody>
      </p:sp>
    </p:spTree>
    <p:extLst>
      <p:ext uri="{BB962C8B-B14F-4D97-AF65-F5344CB8AC3E}">
        <p14:creationId xmlns:p14="http://schemas.microsoft.com/office/powerpoint/2010/main" val="20877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Today’s conversations echo past technological revolutions.</a:t>
            </a:r>
          </a:p>
          <a:p>
            <a:pPr>
              <a:buFont typeface="Arial" panose="020B0604020202020204" pitchFamily="34" charset="0"/>
              <a:buChar char="•"/>
            </a:pPr>
            <a:r>
              <a:rPr lang="en-US" dirty="0"/>
              <a:t>Key themes: opportunities, limitations, ethical concerns.</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7</a:t>
            </a:fld>
            <a:endParaRPr lang="en-US"/>
          </a:p>
        </p:txBody>
      </p:sp>
    </p:spTree>
    <p:extLst>
      <p:ext uri="{BB962C8B-B14F-4D97-AF65-F5344CB8AC3E}">
        <p14:creationId xmlns:p14="http://schemas.microsoft.com/office/powerpoint/2010/main" val="316315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Threat? Replacement? Savior? Dismissed as a trend?</a:t>
            </a:r>
          </a:p>
          <a:p>
            <a:pPr>
              <a:buFont typeface="Arial" panose="020B0604020202020204" pitchFamily="34" charset="0"/>
              <a:buChar char="•"/>
            </a:pPr>
            <a:r>
              <a:rPr lang="en-US" dirty="0"/>
              <a:t>Threat - Terminator, </a:t>
            </a:r>
            <a:r>
              <a:rPr lang="en-US" dirty="0" err="1"/>
              <a:t>eleminate</a:t>
            </a:r>
            <a:r>
              <a:rPr lang="en-US" dirty="0"/>
              <a:t> humans</a:t>
            </a:r>
          </a:p>
          <a:p>
            <a:pPr>
              <a:buFont typeface="Arial" panose="020B0604020202020204" pitchFamily="34" charset="0"/>
              <a:buChar char="•"/>
            </a:pPr>
            <a:r>
              <a:rPr lang="en-US" dirty="0"/>
              <a:t>Replacement - here to take our jobs and leave us out to dry</a:t>
            </a:r>
          </a:p>
          <a:p>
            <a:pPr>
              <a:buFont typeface="Arial" panose="020B0604020202020204" pitchFamily="34" charset="0"/>
              <a:buChar char="•"/>
            </a:pPr>
            <a:r>
              <a:rPr lang="en-US" dirty="0"/>
              <a:t>Savior - we'll work but 2 hours a week, while having our Robots build, cook, entertain, and run society for us so we can enjoy the beach</a:t>
            </a:r>
          </a:p>
          <a:p>
            <a:pPr>
              <a:buFont typeface="Arial" panose="020B0604020202020204" pitchFamily="34" charset="0"/>
              <a:buChar char="•"/>
            </a:pPr>
            <a:r>
              <a:rPr lang="en-US" dirty="0"/>
              <a:t>Meh - is it just trendy now and not worth anything in the end</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8</a:t>
            </a:fld>
            <a:endParaRPr lang="en-US"/>
          </a:p>
        </p:txBody>
      </p:sp>
    </p:spTree>
    <p:extLst>
      <p:ext uri="{BB962C8B-B14F-4D97-AF65-F5344CB8AC3E}">
        <p14:creationId xmlns:p14="http://schemas.microsoft.com/office/powerpoint/2010/main" val="63286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err="1"/>
              <a:t>GenAI</a:t>
            </a:r>
            <a:r>
              <a:rPr lang="en-US" dirty="0"/>
              <a:t> transforms how expertise is accessed and shared.</a:t>
            </a:r>
          </a:p>
          <a:p>
            <a:pPr>
              <a:buFont typeface="Arial" panose="020B0604020202020204" pitchFamily="34" charset="0"/>
              <a:buChar char="•"/>
            </a:pPr>
            <a:r>
              <a:rPr lang="en-US" dirty="0"/>
              <a:t>Makes skills and knowledge portable across contexts.</a:t>
            </a:r>
          </a:p>
          <a:p>
            <a:endParaRPr lang="en-US" dirty="0"/>
          </a:p>
        </p:txBody>
      </p:sp>
      <p:sp>
        <p:nvSpPr>
          <p:cNvPr id="4" name="Slide Number Placeholder 3"/>
          <p:cNvSpPr>
            <a:spLocks noGrp="1"/>
          </p:cNvSpPr>
          <p:nvPr>
            <p:ph type="sldNum" sz="quarter" idx="5"/>
          </p:nvPr>
        </p:nvSpPr>
        <p:spPr/>
        <p:txBody>
          <a:bodyPr/>
          <a:lstStyle/>
          <a:p>
            <a:fld id="{D0E3332D-7594-48B9-924D-DA9170802687}" type="slidenum">
              <a:rPr lang="en-US" smtClean="0"/>
              <a:t>9</a:t>
            </a:fld>
            <a:endParaRPr lang="en-US"/>
          </a:p>
        </p:txBody>
      </p:sp>
    </p:spTree>
    <p:extLst>
      <p:ext uri="{BB962C8B-B14F-4D97-AF65-F5344CB8AC3E}">
        <p14:creationId xmlns:p14="http://schemas.microsoft.com/office/powerpoint/2010/main" val="352221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1.xml"/><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jpeg"/><Relationship Id="rId19" Type="http://schemas.openxmlformats.org/officeDocument/2006/relationships/image" Target="../media/image2.pn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14.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 Id="rId22"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3.png"/><Relationship Id="rId18" Type="http://schemas.openxmlformats.org/officeDocument/2006/relationships/image" Target="../media/image96.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82.png"/><Relationship Id="rId17" Type="http://schemas.openxmlformats.org/officeDocument/2006/relationships/image" Target="../media/image95.png"/><Relationship Id="rId2" Type="http://schemas.openxmlformats.org/officeDocument/2006/relationships/notesSlide" Target="../notesSlides/notesSlide15.xml"/><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png"/><Relationship Id="rId15" Type="http://schemas.openxmlformats.org/officeDocument/2006/relationships/image" Target="../media/image93.svg"/><Relationship Id="rId10" Type="http://schemas.openxmlformats.org/officeDocument/2006/relationships/image" Target="../media/image80.png"/><Relationship Id="rId19" Type="http://schemas.openxmlformats.org/officeDocument/2006/relationships/image" Target="../media/image2.pn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6.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svg"/><Relationship Id="rId15" Type="http://schemas.openxmlformats.org/officeDocument/2006/relationships/image" Target="../media/image2.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 Id="rId14" Type="http://schemas.openxmlformats.org/officeDocument/2006/relationships/image" Target="../media/image1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jpeg"/><Relationship Id="rId9" Type="http://schemas.openxmlformats.org/officeDocument/2006/relationships/image" Target="../media/image135.svg"/></Relationships>
</file>

<file path=ppt/slides/_rels/slide22.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9.jpe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jpeg"/><Relationship Id="rId4" Type="http://schemas.openxmlformats.org/officeDocument/2006/relationships/image" Target="../media/image137.svg"/><Relationship Id="rId9" Type="http://schemas.openxmlformats.org/officeDocument/2006/relationships/image" Target="../media/image142.png"/></Relationships>
</file>

<file path=ppt/slides/_rels/slide2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 Id="rId9" Type="http://schemas.openxmlformats.org/officeDocument/2006/relationships/image" Target="../media/image152.svg"/></Relationships>
</file>

<file path=ppt/slides/_rels/slide24.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svg"/></Relationships>
</file>

<file path=ppt/slides/_rels/slide25.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65.png"/></Relationships>
</file>

<file path=ppt/slides/_rels/slide27.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2.png"/><Relationship Id="rId2" Type="http://schemas.openxmlformats.org/officeDocument/2006/relationships/image" Target="../media/image166.png"/><Relationship Id="rId16"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5" Type="http://schemas.openxmlformats.org/officeDocument/2006/relationships/image" Target="../media/image17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s>
</file>

<file path=ppt/slides/_rels/slide2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10" Type="http://schemas.openxmlformats.org/officeDocument/2006/relationships/image" Target="../media/image189.jpeg"/><Relationship Id="rId4" Type="http://schemas.openxmlformats.org/officeDocument/2006/relationships/image" Target="../media/image183.png"/><Relationship Id="rId9" Type="http://schemas.openxmlformats.org/officeDocument/2006/relationships/image" Target="../media/image18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jpe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4">
              <a:alphaModFix amt="13000"/>
            </a:blip>
            <a:stretch>
              <a:fillRect/>
            </a:stretch>
          </a:blipFill>
        </p:spPr>
        <p:txBody>
          <a:bodyPr/>
          <a:lstStyle/>
          <a:p>
            <a:endParaRPr lang="en-US"/>
          </a:p>
        </p:txBody>
      </p:sp>
      <p:sp>
        <p:nvSpPr>
          <p:cNvPr id="4" name="TextBox 4"/>
          <p:cNvSpPr txBox="1"/>
          <p:nvPr/>
        </p:nvSpPr>
        <p:spPr>
          <a:xfrm>
            <a:off x="6565392" y="9769002"/>
            <a:ext cx="5257286" cy="199673"/>
          </a:xfrm>
          <a:prstGeom prst="rect">
            <a:avLst/>
          </a:prstGeom>
        </p:spPr>
        <p:txBody>
          <a:bodyPr lIns="0" tIns="0" rIns="0" bIns="0" rtlCol="0" anchor="t">
            <a:spAutoFit/>
          </a:bodyPr>
          <a:lstStyle/>
          <a:p>
            <a:pPr algn="l">
              <a:lnSpc>
                <a:spcPts val="1688"/>
              </a:lnSpc>
            </a:pPr>
            <a:r>
              <a:rPr lang="en-US" sz="1205" spc="-15">
                <a:solidFill>
                  <a:srgbClr val="1E376C"/>
                </a:solidFill>
                <a:latin typeface="IBM Plex Sans"/>
                <a:ea typeface="IBM Plex Sans"/>
                <a:cs typeface="IBM Plex Sans"/>
                <a:sym typeface="IBM Plex Sans"/>
              </a:rPr>
              <a:t>Copyright © 2024 Associated Electric Cooperative, Inc. All Rights Reserved.</a:t>
            </a:r>
          </a:p>
        </p:txBody>
      </p:sp>
      <p:sp>
        <p:nvSpPr>
          <p:cNvPr id="5" name="TextBox 5"/>
          <p:cNvSpPr txBox="1"/>
          <p:nvPr/>
        </p:nvSpPr>
        <p:spPr>
          <a:xfrm>
            <a:off x="5679753" y="8453923"/>
            <a:ext cx="7202915" cy="623088"/>
          </a:xfrm>
          <a:prstGeom prst="rect">
            <a:avLst/>
          </a:prstGeom>
        </p:spPr>
        <p:txBody>
          <a:bodyPr lIns="0" tIns="0" rIns="0" bIns="0" rtlCol="0" anchor="t">
            <a:spAutoFit/>
          </a:bodyPr>
          <a:lstStyle/>
          <a:p>
            <a:pPr algn="ctr">
              <a:lnSpc>
                <a:spcPts val="5031"/>
              </a:lnSpc>
            </a:pPr>
            <a:r>
              <a:rPr lang="en-US" sz="3593" spc="-43">
                <a:solidFill>
                  <a:srgbClr val="1E376C"/>
                </a:solidFill>
                <a:latin typeface="IBM Plex Sans"/>
                <a:ea typeface="IBM Plex Sans"/>
                <a:cs typeface="IBM Plex Sans"/>
                <a:sym typeface="IBM Plex Sans"/>
              </a:rPr>
              <a:t>AMEC-ITA Annual Meeting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3474"/>
            <a:ext cx="9144000" cy="9923526"/>
          </a:xfrm>
          <a:custGeom>
            <a:avLst/>
            <a:gdLst/>
            <a:ahLst/>
            <a:cxnLst/>
            <a:rect l="l" t="t" r="r" b="b"/>
            <a:pathLst>
              <a:path w="9144000" h="9923526">
                <a:moveTo>
                  <a:pt x="0" y="0"/>
                </a:moveTo>
                <a:lnTo>
                  <a:pt x="9144000" y="0"/>
                </a:lnTo>
                <a:lnTo>
                  <a:pt x="9144000" y="9923526"/>
                </a:lnTo>
                <a:lnTo>
                  <a:pt x="0" y="9923526"/>
                </a:lnTo>
                <a:lnTo>
                  <a:pt x="0" y="0"/>
                </a:lnTo>
                <a:close/>
              </a:path>
            </a:pathLst>
          </a:custGeom>
          <a:blipFill>
            <a:blip r:embed="rId3"/>
            <a:stretch>
              <a:fillRect l="-59725" b="-19741"/>
            </a:stretch>
          </a:blipFill>
        </p:spPr>
        <p:txBody>
          <a:bodyPr/>
          <a:lstStyle/>
          <a:p>
            <a:endParaRPr lang="en-US"/>
          </a:p>
        </p:txBody>
      </p:sp>
      <p:sp>
        <p:nvSpPr>
          <p:cNvPr id="3" name="Freeform 3"/>
          <p:cNvSpPr/>
          <p:nvPr/>
        </p:nvSpPr>
        <p:spPr>
          <a:xfrm>
            <a:off x="7633340" y="438912"/>
            <a:ext cx="10495026" cy="1645920"/>
          </a:xfrm>
          <a:custGeom>
            <a:avLst/>
            <a:gdLst/>
            <a:ahLst/>
            <a:cxnLst/>
            <a:rect l="l" t="t" r="r" b="b"/>
            <a:pathLst>
              <a:path w="10495026" h="1645920">
                <a:moveTo>
                  <a:pt x="0" y="0"/>
                </a:moveTo>
                <a:lnTo>
                  <a:pt x="10495026" y="0"/>
                </a:lnTo>
                <a:lnTo>
                  <a:pt x="10495026" y="1645920"/>
                </a:lnTo>
                <a:lnTo>
                  <a:pt x="0" y="1645920"/>
                </a:lnTo>
                <a:lnTo>
                  <a:pt x="0" y="0"/>
                </a:lnTo>
                <a:close/>
              </a:path>
            </a:pathLst>
          </a:custGeom>
          <a:blipFill>
            <a:blip r:embed="rId4"/>
            <a:stretch>
              <a:fillRect/>
            </a:stretch>
          </a:blipFill>
        </p:spPr>
        <p:txBody>
          <a:bodyPr/>
          <a:lstStyle/>
          <a:p>
            <a:endParaRPr lang="en-US"/>
          </a:p>
        </p:txBody>
      </p:sp>
      <p:sp>
        <p:nvSpPr>
          <p:cNvPr id="4" name="Freeform 4"/>
          <p:cNvSpPr/>
          <p:nvPr/>
        </p:nvSpPr>
        <p:spPr>
          <a:xfrm>
            <a:off x="8775568" y="2243066"/>
            <a:ext cx="9261543" cy="1646377"/>
          </a:xfrm>
          <a:custGeom>
            <a:avLst/>
            <a:gdLst/>
            <a:ahLst/>
            <a:cxnLst/>
            <a:rect l="l" t="t" r="r" b="b"/>
            <a:pathLst>
              <a:path w="9261543" h="1646377">
                <a:moveTo>
                  <a:pt x="0" y="0"/>
                </a:moveTo>
                <a:lnTo>
                  <a:pt x="9261544" y="0"/>
                </a:lnTo>
                <a:lnTo>
                  <a:pt x="9261544" y="1646377"/>
                </a:lnTo>
                <a:lnTo>
                  <a:pt x="0" y="1646377"/>
                </a:lnTo>
                <a:lnTo>
                  <a:pt x="0" y="0"/>
                </a:lnTo>
                <a:close/>
              </a:path>
            </a:pathLst>
          </a:custGeom>
          <a:blipFill>
            <a:blip r:embed="rId5"/>
            <a:stretch>
              <a:fillRect/>
            </a:stretch>
          </a:blipFill>
        </p:spPr>
        <p:txBody>
          <a:bodyPr/>
          <a:lstStyle/>
          <a:p>
            <a:endParaRPr lang="en-US"/>
          </a:p>
        </p:txBody>
      </p:sp>
      <p:sp>
        <p:nvSpPr>
          <p:cNvPr id="5" name="Freeform 5"/>
          <p:cNvSpPr/>
          <p:nvPr/>
        </p:nvSpPr>
        <p:spPr>
          <a:xfrm>
            <a:off x="8025189" y="3725223"/>
            <a:ext cx="9889993" cy="1645920"/>
          </a:xfrm>
          <a:custGeom>
            <a:avLst/>
            <a:gdLst/>
            <a:ahLst/>
            <a:cxnLst/>
            <a:rect l="l" t="t" r="r" b="b"/>
            <a:pathLst>
              <a:path w="9889993" h="1645920">
                <a:moveTo>
                  <a:pt x="0" y="0"/>
                </a:moveTo>
                <a:lnTo>
                  <a:pt x="9889993" y="0"/>
                </a:lnTo>
                <a:lnTo>
                  <a:pt x="9889993" y="1645920"/>
                </a:lnTo>
                <a:lnTo>
                  <a:pt x="0" y="1645920"/>
                </a:lnTo>
                <a:lnTo>
                  <a:pt x="0" y="0"/>
                </a:lnTo>
                <a:close/>
              </a:path>
            </a:pathLst>
          </a:custGeom>
          <a:blipFill>
            <a:blip r:embed="rId6"/>
            <a:stretch>
              <a:fillRect/>
            </a:stretch>
          </a:blipFill>
        </p:spPr>
        <p:txBody>
          <a:bodyPr/>
          <a:lstStyle/>
          <a:p>
            <a:endParaRPr lang="en-US"/>
          </a:p>
        </p:txBody>
      </p:sp>
      <p:sp>
        <p:nvSpPr>
          <p:cNvPr id="6" name="Freeform 6"/>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7">
              <a:alphaModFix amt="13000"/>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2898" y="0"/>
            <a:ext cx="13062204" cy="9738360"/>
          </a:xfrm>
          <a:custGeom>
            <a:avLst/>
            <a:gdLst/>
            <a:ahLst/>
            <a:cxnLst/>
            <a:rect l="l" t="t" r="r" b="b"/>
            <a:pathLst>
              <a:path w="13062204" h="9738360">
                <a:moveTo>
                  <a:pt x="0" y="0"/>
                </a:moveTo>
                <a:lnTo>
                  <a:pt x="13062204" y="0"/>
                </a:lnTo>
                <a:lnTo>
                  <a:pt x="13062204" y="9738360"/>
                </a:lnTo>
                <a:lnTo>
                  <a:pt x="0" y="9738360"/>
                </a:lnTo>
                <a:lnTo>
                  <a:pt x="0" y="0"/>
                </a:lnTo>
                <a:close/>
              </a:path>
            </a:pathLst>
          </a:custGeom>
          <a:blipFill>
            <a:blip r:embed="rId3"/>
            <a:stretch>
              <a:fillRect/>
            </a:stretch>
          </a:blipFill>
        </p:spPr>
        <p:txBody>
          <a:bodyPr/>
          <a:lstStyle/>
          <a:p>
            <a:endParaRPr lang="en-US"/>
          </a:p>
        </p:txBody>
      </p:sp>
      <p:sp>
        <p:nvSpPr>
          <p:cNvPr id="3" name="Freeform 3"/>
          <p:cNvSpPr/>
          <p:nvPr/>
        </p:nvSpPr>
        <p:spPr>
          <a:xfrm>
            <a:off x="1931670" y="2900934"/>
            <a:ext cx="1815084" cy="1472184"/>
          </a:xfrm>
          <a:custGeom>
            <a:avLst/>
            <a:gdLst/>
            <a:ahLst/>
            <a:cxnLst/>
            <a:rect l="l" t="t" r="r" b="b"/>
            <a:pathLst>
              <a:path w="1815084" h="1472184">
                <a:moveTo>
                  <a:pt x="0" y="0"/>
                </a:moveTo>
                <a:lnTo>
                  <a:pt x="1815084" y="0"/>
                </a:lnTo>
                <a:lnTo>
                  <a:pt x="1815084" y="1472184"/>
                </a:lnTo>
                <a:lnTo>
                  <a:pt x="0" y="1472184"/>
                </a:lnTo>
                <a:lnTo>
                  <a:pt x="0" y="0"/>
                </a:lnTo>
                <a:close/>
              </a:path>
            </a:pathLst>
          </a:custGeom>
          <a:blipFill>
            <a:blip r:embed="rId4"/>
            <a:stretch>
              <a:fillRect/>
            </a:stretch>
          </a:blipFill>
        </p:spPr>
        <p:txBody>
          <a:bodyPr/>
          <a:lstStyle/>
          <a:p>
            <a:endParaRPr lang="en-US"/>
          </a:p>
        </p:txBody>
      </p:sp>
      <p:sp>
        <p:nvSpPr>
          <p:cNvPr id="4" name="Freeform 4"/>
          <p:cNvSpPr/>
          <p:nvPr/>
        </p:nvSpPr>
        <p:spPr>
          <a:xfrm>
            <a:off x="14463522" y="2841498"/>
            <a:ext cx="1085850" cy="1344168"/>
          </a:xfrm>
          <a:custGeom>
            <a:avLst/>
            <a:gdLst/>
            <a:ahLst/>
            <a:cxnLst/>
            <a:rect l="l" t="t" r="r" b="b"/>
            <a:pathLst>
              <a:path w="1085850" h="1344168">
                <a:moveTo>
                  <a:pt x="0" y="0"/>
                </a:moveTo>
                <a:lnTo>
                  <a:pt x="1085850" y="0"/>
                </a:lnTo>
                <a:lnTo>
                  <a:pt x="1085850" y="1344168"/>
                </a:lnTo>
                <a:lnTo>
                  <a:pt x="0" y="1344168"/>
                </a:lnTo>
                <a:lnTo>
                  <a:pt x="0" y="0"/>
                </a:lnTo>
                <a:close/>
              </a:path>
            </a:pathLst>
          </a:custGeom>
          <a:blipFill>
            <a:blip r:embed="rId5"/>
            <a:stretch>
              <a:fillRect/>
            </a:stretch>
          </a:blipFill>
        </p:spPr>
        <p:txBody>
          <a:bodyPr/>
          <a:lstStyle/>
          <a:p>
            <a:endParaRPr lang="en-US"/>
          </a:p>
        </p:txBody>
      </p:sp>
      <p:sp>
        <p:nvSpPr>
          <p:cNvPr id="5" name="Freeform 5"/>
          <p:cNvSpPr/>
          <p:nvPr/>
        </p:nvSpPr>
        <p:spPr>
          <a:xfrm>
            <a:off x="4206240" y="3193542"/>
            <a:ext cx="1936242" cy="667512"/>
          </a:xfrm>
          <a:custGeom>
            <a:avLst/>
            <a:gdLst/>
            <a:ahLst/>
            <a:cxnLst/>
            <a:rect l="l" t="t" r="r" b="b"/>
            <a:pathLst>
              <a:path w="1936242" h="667512">
                <a:moveTo>
                  <a:pt x="0" y="0"/>
                </a:moveTo>
                <a:lnTo>
                  <a:pt x="1936242" y="0"/>
                </a:lnTo>
                <a:lnTo>
                  <a:pt x="1936242" y="667512"/>
                </a:lnTo>
                <a:lnTo>
                  <a:pt x="0" y="667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2314682" y="3225546"/>
            <a:ext cx="1936242" cy="667512"/>
          </a:xfrm>
          <a:custGeom>
            <a:avLst/>
            <a:gdLst/>
            <a:ahLst/>
            <a:cxnLst/>
            <a:rect l="l" t="t" r="r" b="b"/>
            <a:pathLst>
              <a:path w="1936242" h="667512">
                <a:moveTo>
                  <a:pt x="0" y="0"/>
                </a:moveTo>
                <a:lnTo>
                  <a:pt x="1936242" y="0"/>
                </a:lnTo>
                <a:lnTo>
                  <a:pt x="1936242" y="667512"/>
                </a:lnTo>
                <a:lnTo>
                  <a:pt x="0" y="667512"/>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8149590" y="8295894"/>
            <a:ext cx="1913382" cy="1328166"/>
          </a:xfrm>
          <a:custGeom>
            <a:avLst/>
            <a:gdLst/>
            <a:ahLst/>
            <a:cxnLst/>
            <a:rect l="l" t="t" r="r" b="b"/>
            <a:pathLst>
              <a:path w="1913382" h="1328166">
                <a:moveTo>
                  <a:pt x="0" y="0"/>
                </a:moveTo>
                <a:lnTo>
                  <a:pt x="1913382" y="0"/>
                </a:lnTo>
                <a:lnTo>
                  <a:pt x="1913382" y="1328166"/>
                </a:lnTo>
                <a:lnTo>
                  <a:pt x="0" y="1328166"/>
                </a:lnTo>
                <a:lnTo>
                  <a:pt x="0" y="0"/>
                </a:lnTo>
                <a:close/>
              </a:path>
            </a:pathLst>
          </a:custGeom>
          <a:blipFill>
            <a:blip r:embed="rId9"/>
            <a:stretch>
              <a:fillRect/>
            </a:stretch>
          </a:blipFill>
        </p:spPr>
        <p:txBody>
          <a:bodyPr/>
          <a:lstStyle/>
          <a:p>
            <a:endParaRPr lang="en-US"/>
          </a:p>
        </p:txBody>
      </p:sp>
      <p:sp>
        <p:nvSpPr>
          <p:cNvPr id="8" name="Freeform 8"/>
          <p:cNvSpPr/>
          <p:nvPr/>
        </p:nvSpPr>
        <p:spPr>
          <a:xfrm>
            <a:off x="8535924" y="6796278"/>
            <a:ext cx="1143000" cy="816102"/>
          </a:xfrm>
          <a:custGeom>
            <a:avLst/>
            <a:gdLst/>
            <a:ahLst/>
            <a:cxnLst/>
            <a:rect l="l" t="t" r="r" b="b"/>
            <a:pathLst>
              <a:path w="1143000" h="816102">
                <a:moveTo>
                  <a:pt x="0" y="0"/>
                </a:moveTo>
                <a:lnTo>
                  <a:pt x="1143000" y="0"/>
                </a:lnTo>
                <a:lnTo>
                  <a:pt x="1143000" y="816102"/>
                </a:lnTo>
                <a:lnTo>
                  <a:pt x="0" y="816102"/>
                </a:lnTo>
                <a:lnTo>
                  <a:pt x="0" y="0"/>
                </a:lnTo>
                <a:close/>
              </a:path>
            </a:pathLst>
          </a:custGeom>
          <a:blipFill>
            <a:blip r:embed="rId10"/>
            <a:stretch>
              <a:fillRect/>
            </a:stretch>
          </a:blipFill>
        </p:spPr>
        <p:txBody>
          <a:bodyPr/>
          <a:lstStyle/>
          <a:p>
            <a:endParaRPr lang="en-US"/>
          </a:p>
        </p:txBody>
      </p:sp>
      <p:sp>
        <p:nvSpPr>
          <p:cNvPr id="9" name="Freeform 9"/>
          <p:cNvSpPr/>
          <p:nvPr/>
        </p:nvSpPr>
        <p:spPr>
          <a:xfrm>
            <a:off x="7738110" y="1732788"/>
            <a:ext cx="2690622" cy="2507742"/>
          </a:xfrm>
          <a:custGeom>
            <a:avLst/>
            <a:gdLst/>
            <a:ahLst/>
            <a:cxnLst/>
            <a:rect l="l" t="t" r="r" b="b"/>
            <a:pathLst>
              <a:path w="2690622" h="2507742">
                <a:moveTo>
                  <a:pt x="0" y="0"/>
                </a:moveTo>
                <a:lnTo>
                  <a:pt x="2690622" y="0"/>
                </a:lnTo>
                <a:lnTo>
                  <a:pt x="2690622" y="2507742"/>
                </a:lnTo>
                <a:lnTo>
                  <a:pt x="0" y="2507742"/>
                </a:lnTo>
                <a:lnTo>
                  <a:pt x="0" y="0"/>
                </a:lnTo>
                <a:close/>
              </a:path>
            </a:pathLst>
          </a:custGeom>
          <a:blipFill>
            <a:blip r:embed="rId11"/>
            <a:stretch>
              <a:fillRect/>
            </a:stretch>
          </a:blipFill>
        </p:spPr>
        <p:txBody>
          <a:bodyPr/>
          <a:lstStyle/>
          <a:p>
            <a:endParaRPr lang="en-US"/>
          </a:p>
        </p:txBody>
      </p:sp>
      <p:sp>
        <p:nvSpPr>
          <p:cNvPr id="10" name="Freeform 10"/>
          <p:cNvSpPr/>
          <p:nvPr/>
        </p:nvSpPr>
        <p:spPr>
          <a:xfrm>
            <a:off x="8771382" y="6057900"/>
            <a:ext cx="669798" cy="601218"/>
          </a:xfrm>
          <a:custGeom>
            <a:avLst/>
            <a:gdLst/>
            <a:ahLst/>
            <a:cxnLst/>
            <a:rect l="l" t="t" r="r" b="b"/>
            <a:pathLst>
              <a:path w="669798" h="601218">
                <a:moveTo>
                  <a:pt x="0" y="0"/>
                </a:moveTo>
                <a:lnTo>
                  <a:pt x="669798" y="0"/>
                </a:lnTo>
                <a:lnTo>
                  <a:pt x="669798" y="601218"/>
                </a:lnTo>
                <a:lnTo>
                  <a:pt x="0" y="6012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8771382" y="7678674"/>
            <a:ext cx="669798" cy="601218"/>
          </a:xfrm>
          <a:custGeom>
            <a:avLst/>
            <a:gdLst/>
            <a:ahLst/>
            <a:cxnLst/>
            <a:rect l="l" t="t" r="r" b="b"/>
            <a:pathLst>
              <a:path w="669798" h="601218">
                <a:moveTo>
                  <a:pt x="0" y="0"/>
                </a:moveTo>
                <a:lnTo>
                  <a:pt x="669798" y="0"/>
                </a:lnTo>
                <a:lnTo>
                  <a:pt x="669798" y="601218"/>
                </a:lnTo>
                <a:lnTo>
                  <a:pt x="0" y="601218"/>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10083546" y="5319522"/>
            <a:ext cx="5182362" cy="2148840"/>
          </a:xfrm>
          <a:custGeom>
            <a:avLst/>
            <a:gdLst/>
            <a:ahLst/>
            <a:cxnLst/>
            <a:rect l="l" t="t" r="r" b="b"/>
            <a:pathLst>
              <a:path w="5182362" h="2148840">
                <a:moveTo>
                  <a:pt x="0" y="0"/>
                </a:moveTo>
                <a:lnTo>
                  <a:pt x="5182362" y="0"/>
                </a:lnTo>
                <a:lnTo>
                  <a:pt x="5182362" y="2148840"/>
                </a:lnTo>
                <a:lnTo>
                  <a:pt x="0" y="2148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692201" y="415981"/>
            <a:ext cx="5664894" cy="1234897"/>
          </a:xfrm>
          <a:custGeom>
            <a:avLst/>
            <a:gdLst/>
            <a:ahLst/>
            <a:cxnLst/>
            <a:rect l="l" t="t" r="r" b="b"/>
            <a:pathLst>
              <a:path w="5664894" h="1234897">
                <a:moveTo>
                  <a:pt x="0" y="0"/>
                </a:moveTo>
                <a:lnTo>
                  <a:pt x="5664894" y="0"/>
                </a:lnTo>
                <a:lnTo>
                  <a:pt x="5664894" y="1234897"/>
                </a:lnTo>
                <a:lnTo>
                  <a:pt x="0" y="1234897"/>
                </a:lnTo>
                <a:lnTo>
                  <a:pt x="0" y="0"/>
                </a:lnTo>
                <a:close/>
              </a:path>
            </a:pathLst>
          </a:custGeom>
          <a:blipFill>
            <a:blip r:embed="rId17"/>
            <a:stretch>
              <a:fillRect/>
            </a:stretch>
          </a:blipFill>
        </p:spPr>
        <p:txBody>
          <a:bodyPr/>
          <a:lstStyle/>
          <a:p>
            <a:endParaRPr lang="en-US"/>
          </a:p>
        </p:txBody>
      </p:sp>
      <p:sp>
        <p:nvSpPr>
          <p:cNvPr id="14" name="Freeform 14"/>
          <p:cNvSpPr/>
          <p:nvPr/>
        </p:nvSpPr>
        <p:spPr>
          <a:xfrm>
            <a:off x="692201" y="1528005"/>
            <a:ext cx="4521708" cy="1234440"/>
          </a:xfrm>
          <a:custGeom>
            <a:avLst/>
            <a:gdLst/>
            <a:ahLst/>
            <a:cxnLst/>
            <a:rect l="l" t="t" r="r" b="b"/>
            <a:pathLst>
              <a:path w="4521708" h="1234440">
                <a:moveTo>
                  <a:pt x="0" y="0"/>
                </a:moveTo>
                <a:lnTo>
                  <a:pt x="4521708" y="0"/>
                </a:lnTo>
                <a:lnTo>
                  <a:pt x="4521708" y="1234440"/>
                </a:lnTo>
                <a:lnTo>
                  <a:pt x="0" y="1234440"/>
                </a:lnTo>
                <a:lnTo>
                  <a:pt x="0" y="0"/>
                </a:lnTo>
                <a:close/>
              </a:path>
            </a:pathLst>
          </a:custGeom>
          <a:blipFill>
            <a:blip r:embed="rId18"/>
            <a:stretch>
              <a:fillRect/>
            </a:stretch>
          </a:blipFill>
        </p:spPr>
        <p:txBody>
          <a:bodyPr/>
          <a:lstStyle/>
          <a:p>
            <a:endParaRPr lang="en-US"/>
          </a:p>
        </p:txBody>
      </p:sp>
      <p:sp>
        <p:nvSpPr>
          <p:cNvPr id="15" name="TextBox 15"/>
          <p:cNvSpPr txBox="1"/>
          <p:nvPr/>
        </p:nvSpPr>
        <p:spPr>
          <a:xfrm>
            <a:off x="2026353" y="4345338"/>
            <a:ext cx="1706813" cy="452004"/>
          </a:xfrm>
          <a:prstGeom prst="rect">
            <a:avLst/>
          </a:prstGeom>
        </p:spPr>
        <p:txBody>
          <a:bodyPr lIns="0" tIns="0" rIns="0" bIns="0" rtlCol="0" anchor="t">
            <a:spAutoFit/>
          </a:bodyPr>
          <a:lstStyle/>
          <a:p>
            <a:pPr algn="l">
              <a:lnSpc>
                <a:spcPts val="3779"/>
              </a:lnSpc>
            </a:pPr>
            <a:r>
              <a:rPr lang="en-US" sz="2700" spc="-29">
                <a:solidFill>
                  <a:srgbClr val="386570"/>
                </a:solidFill>
                <a:latin typeface="IBM Plex Sans"/>
                <a:ea typeface="IBM Plex Sans"/>
                <a:cs typeface="IBM Plex Sans"/>
                <a:sym typeface="IBM Plex Sans"/>
              </a:rPr>
              <a:t>Input Data</a:t>
            </a:r>
          </a:p>
        </p:txBody>
      </p:sp>
      <p:sp>
        <p:nvSpPr>
          <p:cNvPr id="16" name="TextBox 16"/>
          <p:cNvSpPr txBox="1"/>
          <p:nvPr/>
        </p:nvSpPr>
        <p:spPr>
          <a:xfrm>
            <a:off x="5863590" y="6848508"/>
            <a:ext cx="2469637" cy="452004"/>
          </a:xfrm>
          <a:prstGeom prst="rect">
            <a:avLst/>
          </a:prstGeom>
        </p:spPr>
        <p:txBody>
          <a:bodyPr lIns="0" tIns="0" rIns="0" bIns="0" rtlCol="0" anchor="t">
            <a:spAutoFit/>
          </a:bodyPr>
          <a:lstStyle/>
          <a:p>
            <a:pPr algn="l">
              <a:lnSpc>
                <a:spcPts val="3779"/>
              </a:lnSpc>
            </a:pPr>
            <a:r>
              <a:rPr lang="en-US" sz="2699" spc="-29">
                <a:solidFill>
                  <a:srgbClr val="EC881D"/>
                </a:solidFill>
                <a:latin typeface="IBM Plex Sans"/>
                <a:ea typeface="IBM Plex Sans"/>
                <a:cs typeface="IBM Plex Sans"/>
                <a:sym typeface="IBM Plex Sans"/>
              </a:rPr>
              <a:t>Model Training</a:t>
            </a:r>
          </a:p>
        </p:txBody>
      </p:sp>
      <p:sp>
        <p:nvSpPr>
          <p:cNvPr id="17" name="TextBox 17"/>
          <p:cNvSpPr txBox="1"/>
          <p:nvPr/>
        </p:nvSpPr>
        <p:spPr>
          <a:xfrm>
            <a:off x="6118665" y="8717499"/>
            <a:ext cx="2212562" cy="452004"/>
          </a:xfrm>
          <a:prstGeom prst="rect">
            <a:avLst/>
          </a:prstGeom>
        </p:spPr>
        <p:txBody>
          <a:bodyPr lIns="0" tIns="0" rIns="0" bIns="0" rtlCol="0" anchor="t">
            <a:spAutoFit/>
          </a:bodyPr>
          <a:lstStyle/>
          <a:p>
            <a:pPr algn="l">
              <a:lnSpc>
                <a:spcPts val="3779"/>
              </a:lnSpc>
            </a:pPr>
            <a:r>
              <a:rPr lang="en-US" sz="2700" spc="-29">
                <a:solidFill>
                  <a:srgbClr val="EC881D"/>
                </a:solidFill>
                <a:latin typeface="IBM Plex Sans"/>
                <a:ea typeface="IBM Plex Sans"/>
                <a:cs typeface="IBM Plex Sans"/>
                <a:sym typeface="IBM Plex Sans"/>
              </a:rPr>
              <a:t>Training Data</a:t>
            </a:r>
          </a:p>
        </p:txBody>
      </p:sp>
      <p:sp>
        <p:nvSpPr>
          <p:cNvPr id="18" name="TextBox 18"/>
          <p:cNvSpPr txBox="1"/>
          <p:nvPr/>
        </p:nvSpPr>
        <p:spPr>
          <a:xfrm>
            <a:off x="14445234" y="4382872"/>
            <a:ext cx="1245841" cy="452004"/>
          </a:xfrm>
          <a:prstGeom prst="rect">
            <a:avLst/>
          </a:prstGeom>
        </p:spPr>
        <p:txBody>
          <a:bodyPr lIns="0" tIns="0" rIns="0" bIns="0" rtlCol="0" anchor="t">
            <a:spAutoFit/>
          </a:bodyPr>
          <a:lstStyle/>
          <a:p>
            <a:pPr algn="l">
              <a:lnSpc>
                <a:spcPts val="3779"/>
              </a:lnSpc>
            </a:pPr>
            <a:r>
              <a:rPr lang="en-US" sz="2700" spc="-27">
                <a:solidFill>
                  <a:srgbClr val="386570"/>
                </a:solidFill>
                <a:latin typeface="IBM Plex Sans"/>
                <a:ea typeface="IBM Plex Sans"/>
                <a:cs typeface="IBM Plex Sans"/>
                <a:sym typeface="IBM Plex Sans"/>
              </a:rPr>
              <a:t>Output </a:t>
            </a:r>
          </a:p>
        </p:txBody>
      </p:sp>
      <p:sp>
        <p:nvSpPr>
          <p:cNvPr id="19" name="TextBox 19"/>
          <p:cNvSpPr txBox="1"/>
          <p:nvPr/>
        </p:nvSpPr>
        <p:spPr>
          <a:xfrm>
            <a:off x="8611362" y="4516360"/>
            <a:ext cx="1011798" cy="452547"/>
          </a:xfrm>
          <a:prstGeom prst="rect">
            <a:avLst/>
          </a:prstGeom>
        </p:spPr>
        <p:txBody>
          <a:bodyPr lIns="0" tIns="0" rIns="0" bIns="0" rtlCol="0" anchor="t">
            <a:spAutoFit/>
          </a:bodyPr>
          <a:lstStyle/>
          <a:p>
            <a:pPr algn="l">
              <a:lnSpc>
                <a:spcPts val="3785"/>
              </a:lnSpc>
            </a:pPr>
            <a:r>
              <a:rPr lang="en-US" sz="2703" spc="-29">
                <a:solidFill>
                  <a:srgbClr val="EC881D"/>
                </a:solidFill>
                <a:latin typeface="IBM Plex Sans"/>
                <a:ea typeface="IBM Plex Sans"/>
                <a:cs typeface="IBM Plex Sans"/>
                <a:sym typeface="IBM Plex Sans"/>
              </a:rPr>
              <a:t>Model</a:t>
            </a:r>
          </a:p>
        </p:txBody>
      </p:sp>
      <p:sp>
        <p:nvSpPr>
          <p:cNvPr id="20" name="TextBox 20"/>
          <p:cNvSpPr txBox="1"/>
          <p:nvPr/>
        </p:nvSpPr>
        <p:spPr>
          <a:xfrm>
            <a:off x="14054328" y="4793909"/>
            <a:ext cx="1943743" cy="452547"/>
          </a:xfrm>
          <a:prstGeom prst="rect">
            <a:avLst/>
          </a:prstGeom>
        </p:spPr>
        <p:txBody>
          <a:bodyPr lIns="0" tIns="0" rIns="0" bIns="0" rtlCol="0" anchor="t">
            <a:spAutoFit/>
          </a:bodyPr>
          <a:lstStyle/>
          <a:p>
            <a:pPr algn="l">
              <a:lnSpc>
                <a:spcPts val="3785"/>
              </a:lnSpc>
            </a:pPr>
            <a:r>
              <a:rPr lang="en-US" sz="2703" spc="-29">
                <a:solidFill>
                  <a:srgbClr val="386570"/>
                </a:solidFill>
                <a:latin typeface="IBM Plex Sans"/>
                <a:ea typeface="IBM Plex Sans"/>
                <a:cs typeface="IBM Plex Sans"/>
                <a:sym typeface="IBM Plex Sans"/>
              </a:rPr>
              <a:t>(Prediction)</a:t>
            </a:r>
          </a:p>
        </p:txBody>
      </p:sp>
      <p:sp>
        <p:nvSpPr>
          <p:cNvPr id="21" name="Freeform 21"/>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19">
              <a:alphaModFix amt="13000"/>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5516504" y="1755577"/>
            <a:ext cx="2889118" cy="1234897"/>
          </a:xfrm>
          <a:custGeom>
            <a:avLst/>
            <a:gdLst/>
            <a:ahLst/>
            <a:cxnLst/>
            <a:rect l="l" t="t" r="r" b="b"/>
            <a:pathLst>
              <a:path w="2889118" h="1234897">
                <a:moveTo>
                  <a:pt x="0" y="0"/>
                </a:moveTo>
                <a:lnTo>
                  <a:pt x="2889118" y="0"/>
                </a:lnTo>
                <a:lnTo>
                  <a:pt x="2889118" y="1234897"/>
                </a:lnTo>
                <a:lnTo>
                  <a:pt x="0" y="1234897"/>
                </a:lnTo>
                <a:lnTo>
                  <a:pt x="0" y="0"/>
                </a:lnTo>
                <a:close/>
              </a:path>
            </a:pathLst>
          </a:custGeom>
          <a:blipFill>
            <a:blip r:embed="rId4"/>
            <a:stretch>
              <a:fillRect/>
            </a:stretch>
          </a:blipFill>
        </p:spPr>
        <p:txBody>
          <a:bodyPr/>
          <a:lstStyle/>
          <a:p>
            <a:endParaRPr lang="en-US"/>
          </a:p>
        </p:txBody>
      </p:sp>
      <p:sp>
        <p:nvSpPr>
          <p:cNvPr id="4" name="Freeform 4"/>
          <p:cNvSpPr/>
          <p:nvPr/>
        </p:nvSpPr>
        <p:spPr>
          <a:xfrm>
            <a:off x="8118543" y="1755577"/>
            <a:ext cx="8969692" cy="1234897"/>
          </a:xfrm>
          <a:custGeom>
            <a:avLst/>
            <a:gdLst/>
            <a:ahLst/>
            <a:cxnLst/>
            <a:rect l="l" t="t" r="r" b="b"/>
            <a:pathLst>
              <a:path w="8969692" h="1234897">
                <a:moveTo>
                  <a:pt x="0" y="0"/>
                </a:moveTo>
                <a:lnTo>
                  <a:pt x="8969693" y="0"/>
                </a:lnTo>
                <a:lnTo>
                  <a:pt x="8969693" y="1234897"/>
                </a:lnTo>
                <a:lnTo>
                  <a:pt x="0" y="1234897"/>
                </a:lnTo>
                <a:lnTo>
                  <a:pt x="0" y="0"/>
                </a:lnTo>
                <a:close/>
              </a:path>
            </a:pathLst>
          </a:custGeom>
          <a:blipFill>
            <a:blip r:embed="rId5"/>
            <a:stretch>
              <a:fillRect/>
            </a:stretch>
          </a:blipFill>
        </p:spPr>
        <p:txBody>
          <a:bodyPr/>
          <a:lstStyle/>
          <a:p>
            <a:endParaRPr lang="en-US"/>
          </a:p>
        </p:txBody>
      </p:sp>
      <p:sp>
        <p:nvSpPr>
          <p:cNvPr id="5" name="Freeform 5"/>
          <p:cNvSpPr/>
          <p:nvPr/>
        </p:nvSpPr>
        <p:spPr>
          <a:xfrm>
            <a:off x="5516504" y="2867601"/>
            <a:ext cx="10003150" cy="1234440"/>
          </a:xfrm>
          <a:custGeom>
            <a:avLst/>
            <a:gdLst/>
            <a:ahLst/>
            <a:cxnLst/>
            <a:rect l="l" t="t" r="r" b="b"/>
            <a:pathLst>
              <a:path w="10003150" h="1234440">
                <a:moveTo>
                  <a:pt x="0" y="0"/>
                </a:moveTo>
                <a:lnTo>
                  <a:pt x="10003150" y="0"/>
                </a:lnTo>
                <a:lnTo>
                  <a:pt x="10003150" y="1234440"/>
                </a:lnTo>
                <a:lnTo>
                  <a:pt x="0" y="1234440"/>
                </a:lnTo>
                <a:lnTo>
                  <a:pt x="0" y="0"/>
                </a:lnTo>
                <a:close/>
              </a:path>
            </a:pathLst>
          </a:custGeom>
          <a:blipFill>
            <a:blip r:embed="rId6"/>
            <a:stretch>
              <a:fillRect/>
            </a:stretch>
          </a:blipFill>
        </p:spPr>
        <p:txBody>
          <a:bodyPr/>
          <a:lstStyle/>
          <a:p>
            <a:endParaRPr lang="en-US"/>
          </a:p>
        </p:txBody>
      </p:sp>
      <p:sp>
        <p:nvSpPr>
          <p:cNvPr id="6" name="Freeform 6"/>
          <p:cNvSpPr/>
          <p:nvPr/>
        </p:nvSpPr>
        <p:spPr>
          <a:xfrm>
            <a:off x="5516504" y="144890"/>
            <a:ext cx="7416170" cy="1646377"/>
          </a:xfrm>
          <a:custGeom>
            <a:avLst/>
            <a:gdLst/>
            <a:ahLst/>
            <a:cxnLst/>
            <a:rect l="l" t="t" r="r" b="b"/>
            <a:pathLst>
              <a:path w="7416170" h="1646377">
                <a:moveTo>
                  <a:pt x="0" y="0"/>
                </a:moveTo>
                <a:lnTo>
                  <a:pt x="7416170" y="0"/>
                </a:lnTo>
                <a:lnTo>
                  <a:pt x="7416170" y="1646377"/>
                </a:lnTo>
                <a:lnTo>
                  <a:pt x="0" y="1646377"/>
                </a:lnTo>
                <a:lnTo>
                  <a:pt x="0" y="0"/>
                </a:lnTo>
                <a:close/>
              </a:path>
            </a:pathLst>
          </a:custGeom>
          <a:blipFill>
            <a:blip r:embed="rId7"/>
            <a:stretch>
              <a:fillRect/>
            </a:stretch>
          </a:blipFill>
        </p:spPr>
        <p:txBody>
          <a:bodyPr/>
          <a:lstStyle/>
          <a:p>
            <a:endParaRPr lang="en-US"/>
          </a:p>
        </p:txBody>
      </p:sp>
      <p:sp>
        <p:nvSpPr>
          <p:cNvPr id="7" name="Freeform 7"/>
          <p:cNvSpPr/>
          <p:nvPr/>
        </p:nvSpPr>
        <p:spPr>
          <a:xfrm>
            <a:off x="592074" y="386334"/>
            <a:ext cx="3903345" cy="9328023"/>
          </a:xfrm>
          <a:custGeom>
            <a:avLst/>
            <a:gdLst/>
            <a:ahLst/>
            <a:cxnLst/>
            <a:rect l="l" t="t" r="r" b="b"/>
            <a:pathLst>
              <a:path w="3903345" h="9328023">
                <a:moveTo>
                  <a:pt x="0" y="0"/>
                </a:moveTo>
                <a:lnTo>
                  <a:pt x="3903345" y="0"/>
                </a:lnTo>
                <a:lnTo>
                  <a:pt x="3903345" y="9328023"/>
                </a:lnTo>
                <a:lnTo>
                  <a:pt x="0" y="9328023"/>
                </a:lnTo>
                <a:lnTo>
                  <a:pt x="0" y="0"/>
                </a:lnTo>
                <a:close/>
              </a:path>
            </a:pathLst>
          </a:custGeom>
          <a:blipFill>
            <a:blip r:embed="rId8"/>
            <a:stretch>
              <a:fillRect/>
            </a:stretch>
          </a:blipFill>
        </p:spPr>
        <p:txBody>
          <a:bodyPr/>
          <a:lstStyle/>
          <a:p>
            <a:endParaRPr lang="en-US"/>
          </a:p>
        </p:txBody>
      </p:sp>
      <p:sp>
        <p:nvSpPr>
          <p:cNvPr id="8" name="Freeform 8"/>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9">
              <a:alphaModFix amt="13000"/>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A2C"/>
        </a:solidFill>
        <a:effectLst/>
      </p:bgPr>
    </p:bg>
    <p:spTree>
      <p:nvGrpSpPr>
        <p:cNvPr id="1" name=""/>
        <p:cNvGrpSpPr/>
        <p:nvPr/>
      </p:nvGrpSpPr>
      <p:grpSpPr>
        <a:xfrm>
          <a:off x="0" y="0"/>
          <a:ext cx="0" cy="0"/>
          <a:chOff x="0" y="0"/>
          <a:chExt cx="0" cy="0"/>
        </a:xfrm>
      </p:grpSpPr>
      <p:sp>
        <p:nvSpPr>
          <p:cNvPr id="2" name="Freeform 2"/>
          <p:cNvSpPr/>
          <p:nvPr/>
        </p:nvSpPr>
        <p:spPr>
          <a:xfrm>
            <a:off x="9225910" y="380805"/>
            <a:ext cx="5332852" cy="1280160"/>
          </a:xfrm>
          <a:custGeom>
            <a:avLst/>
            <a:gdLst/>
            <a:ahLst/>
            <a:cxnLst/>
            <a:rect l="l" t="t" r="r" b="b"/>
            <a:pathLst>
              <a:path w="5332852" h="1280160">
                <a:moveTo>
                  <a:pt x="0" y="0"/>
                </a:moveTo>
                <a:lnTo>
                  <a:pt x="5332852" y="0"/>
                </a:lnTo>
                <a:lnTo>
                  <a:pt x="5332852" y="1280160"/>
                </a:lnTo>
                <a:lnTo>
                  <a:pt x="0" y="1280160"/>
                </a:lnTo>
                <a:lnTo>
                  <a:pt x="0" y="0"/>
                </a:lnTo>
                <a:close/>
              </a:path>
            </a:pathLst>
          </a:custGeom>
          <a:blipFill>
            <a:blip r:embed="rId3"/>
            <a:stretch>
              <a:fillRect/>
            </a:stretch>
          </a:blipFill>
        </p:spPr>
        <p:txBody>
          <a:bodyPr/>
          <a:lstStyle/>
          <a:p>
            <a:endParaRPr lang="en-US"/>
          </a:p>
        </p:txBody>
      </p:sp>
      <p:sp>
        <p:nvSpPr>
          <p:cNvPr id="3" name="Freeform 3"/>
          <p:cNvSpPr/>
          <p:nvPr/>
        </p:nvSpPr>
        <p:spPr>
          <a:xfrm>
            <a:off x="7795260" y="2084832"/>
            <a:ext cx="7429500" cy="7322058"/>
          </a:xfrm>
          <a:custGeom>
            <a:avLst/>
            <a:gdLst/>
            <a:ahLst/>
            <a:cxnLst/>
            <a:rect l="l" t="t" r="r" b="b"/>
            <a:pathLst>
              <a:path w="7429500" h="7322058">
                <a:moveTo>
                  <a:pt x="0" y="0"/>
                </a:moveTo>
                <a:lnTo>
                  <a:pt x="7429500" y="0"/>
                </a:lnTo>
                <a:lnTo>
                  <a:pt x="7429500" y="7322058"/>
                </a:lnTo>
                <a:lnTo>
                  <a:pt x="0" y="7322058"/>
                </a:lnTo>
                <a:lnTo>
                  <a:pt x="0" y="0"/>
                </a:lnTo>
                <a:close/>
              </a:path>
            </a:pathLst>
          </a:custGeom>
          <a:blipFill>
            <a:blip r:embed="rId4"/>
            <a:stretch>
              <a:fillRect/>
            </a:stretch>
          </a:blipFill>
        </p:spPr>
        <p:txBody>
          <a:bodyPr/>
          <a:lstStyle/>
          <a:p>
            <a:endParaRPr lang="en-US"/>
          </a:p>
        </p:txBody>
      </p:sp>
      <p:sp>
        <p:nvSpPr>
          <p:cNvPr id="4" name="Freeform 4"/>
          <p:cNvSpPr/>
          <p:nvPr/>
        </p:nvSpPr>
        <p:spPr>
          <a:xfrm>
            <a:off x="10837926" y="2258568"/>
            <a:ext cx="1547622" cy="692658"/>
          </a:xfrm>
          <a:custGeom>
            <a:avLst/>
            <a:gdLst/>
            <a:ahLst/>
            <a:cxnLst/>
            <a:rect l="l" t="t" r="r" b="b"/>
            <a:pathLst>
              <a:path w="1547622" h="692658">
                <a:moveTo>
                  <a:pt x="0" y="0"/>
                </a:moveTo>
                <a:lnTo>
                  <a:pt x="1547622" y="0"/>
                </a:lnTo>
                <a:lnTo>
                  <a:pt x="1547622" y="692658"/>
                </a:lnTo>
                <a:lnTo>
                  <a:pt x="0" y="692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2074" y="386334"/>
            <a:ext cx="3903345" cy="9328023"/>
          </a:xfrm>
          <a:custGeom>
            <a:avLst/>
            <a:gdLst/>
            <a:ahLst/>
            <a:cxnLst/>
            <a:rect l="l" t="t" r="r" b="b"/>
            <a:pathLst>
              <a:path w="3903345" h="9328023">
                <a:moveTo>
                  <a:pt x="0" y="0"/>
                </a:moveTo>
                <a:lnTo>
                  <a:pt x="3903345" y="0"/>
                </a:lnTo>
                <a:lnTo>
                  <a:pt x="3903345" y="9328023"/>
                </a:lnTo>
                <a:lnTo>
                  <a:pt x="0" y="9328023"/>
                </a:lnTo>
                <a:lnTo>
                  <a:pt x="0" y="0"/>
                </a:lnTo>
                <a:close/>
              </a:path>
            </a:pathLst>
          </a:custGeom>
          <a:blipFill>
            <a:blip r:embed="rId7"/>
            <a:stretch>
              <a:fillRect/>
            </a:stretch>
          </a:blipFill>
        </p:spPr>
        <p:txBody>
          <a:bodyPr/>
          <a:lstStyle/>
          <a:p>
            <a:endParaRPr lang="en-US"/>
          </a:p>
        </p:txBody>
      </p:sp>
      <p:sp>
        <p:nvSpPr>
          <p:cNvPr id="6" name="Freeform 6"/>
          <p:cNvSpPr/>
          <p:nvPr/>
        </p:nvSpPr>
        <p:spPr>
          <a:xfrm>
            <a:off x="6949826" y="1423721"/>
            <a:ext cx="9936099" cy="1006297"/>
          </a:xfrm>
          <a:custGeom>
            <a:avLst/>
            <a:gdLst/>
            <a:ahLst/>
            <a:cxnLst/>
            <a:rect l="l" t="t" r="r" b="b"/>
            <a:pathLst>
              <a:path w="9936099" h="1006297">
                <a:moveTo>
                  <a:pt x="0" y="0"/>
                </a:moveTo>
                <a:lnTo>
                  <a:pt x="9936099" y="0"/>
                </a:lnTo>
                <a:lnTo>
                  <a:pt x="9936099" y="1006297"/>
                </a:lnTo>
                <a:lnTo>
                  <a:pt x="0" y="1006297"/>
                </a:lnTo>
                <a:lnTo>
                  <a:pt x="0" y="0"/>
                </a:lnTo>
                <a:close/>
              </a:path>
            </a:pathLst>
          </a:custGeom>
          <a:blipFill>
            <a:blip r:embed="rId8"/>
            <a:stretch>
              <a:fillRect/>
            </a:stretch>
          </a:blipFill>
        </p:spPr>
        <p:txBody>
          <a:bodyPr/>
          <a:lstStyle/>
          <a:p>
            <a:endParaRPr lang="en-US"/>
          </a:p>
        </p:txBody>
      </p:sp>
      <p:sp>
        <p:nvSpPr>
          <p:cNvPr id="7" name="Freeform 7"/>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9">
              <a:alphaModFix amt="13000"/>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62749" y="2272248"/>
            <a:ext cx="2694437" cy="1234440"/>
          </a:xfrm>
          <a:custGeom>
            <a:avLst/>
            <a:gdLst/>
            <a:ahLst/>
            <a:cxnLst/>
            <a:rect l="l" t="t" r="r" b="b"/>
            <a:pathLst>
              <a:path w="2694437" h="1234440">
                <a:moveTo>
                  <a:pt x="0" y="0"/>
                </a:moveTo>
                <a:lnTo>
                  <a:pt x="2694437" y="0"/>
                </a:lnTo>
                <a:lnTo>
                  <a:pt x="2694437" y="1234440"/>
                </a:lnTo>
                <a:lnTo>
                  <a:pt x="0" y="1234440"/>
                </a:lnTo>
                <a:lnTo>
                  <a:pt x="0" y="0"/>
                </a:lnTo>
                <a:close/>
              </a:path>
            </a:pathLst>
          </a:custGeom>
          <a:blipFill>
            <a:blip r:embed="rId3"/>
            <a:stretch>
              <a:fillRect/>
            </a:stretch>
          </a:blipFill>
        </p:spPr>
        <p:txBody>
          <a:bodyPr/>
          <a:lstStyle/>
          <a:p>
            <a:endParaRPr lang="en-US"/>
          </a:p>
        </p:txBody>
      </p:sp>
      <p:sp>
        <p:nvSpPr>
          <p:cNvPr id="3" name="Freeform 3"/>
          <p:cNvSpPr/>
          <p:nvPr/>
        </p:nvSpPr>
        <p:spPr>
          <a:xfrm>
            <a:off x="780898" y="406837"/>
            <a:ext cx="11446388" cy="1646377"/>
          </a:xfrm>
          <a:custGeom>
            <a:avLst/>
            <a:gdLst/>
            <a:ahLst/>
            <a:cxnLst/>
            <a:rect l="l" t="t" r="r" b="b"/>
            <a:pathLst>
              <a:path w="11446388" h="1646377">
                <a:moveTo>
                  <a:pt x="0" y="0"/>
                </a:moveTo>
                <a:lnTo>
                  <a:pt x="11446387" y="0"/>
                </a:lnTo>
                <a:lnTo>
                  <a:pt x="11446387" y="1646377"/>
                </a:lnTo>
                <a:lnTo>
                  <a:pt x="0" y="1646377"/>
                </a:lnTo>
                <a:lnTo>
                  <a:pt x="0" y="0"/>
                </a:lnTo>
                <a:close/>
              </a:path>
            </a:pathLst>
          </a:custGeom>
          <a:blipFill>
            <a:blip r:embed="rId4"/>
            <a:stretch>
              <a:fillRect/>
            </a:stretch>
          </a:blipFill>
        </p:spPr>
        <p:txBody>
          <a:bodyPr/>
          <a:lstStyle/>
          <a:p>
            <a:endParaRPr lang="en-US"/>
          </a:p>
        </p:txBody>
      </p:sp>
      <p:sp>
        <p:nvSpPr>
          <p:cNvPr id="4" name="Freeform 4"/>
          <p:cNvSpPr/>
          <p:nvPr/>
        </p:nvSpPr>
        <p:spPr>
          <a:xfrm>
            <a:off x="3993256" y="1804411"/>
            <a:ext cx="7567417" cy="8362945"/>
          </a:xfrm>
          <a:custGeom>
            <a:avLst/>
            <a:gdLst/>
            <a:ahLst/>
            <a:cxnLst/>
            <a:rect l="l" t="t" r="r" b="b"/>
            <a:pathLst>
              <a:path w="7567417" h="8362945">
                <a:moveTo>
                  <a:pt x="0" y="0"/>
                </a:moveTo>
                <a:lnTo>
                  <a:pt x="7567417" y="0"/>
                </a:lnTo>
                <a:lnTo>
                  <a:pt x="7567417" y="8362945"/>
                </a:lnTo>
                <a:lnTo>
                  <a:pt x="0" y="8362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839712" y="3479792"/>
            <a:ext cx="2696523" cy="1234897"/>
          </a:xfrm>
          <a:custGeom>
            <a:avLst/>
            <a:gdLst/>
            <a:ahLst/>
            <a:cxnLst/>
            <a:rect l="l" t="t" r="r" b="b"/>
            <a:pathLst>
              <a:path w="2696523" h="1234897">
                <a:moveTo>
                  <a:pt x="0" y="0"/>
                </a:moveTo>
                <a:lnTo>
                  <a:pt x="2696523" y="0"/>
                </a:lnTo>
                <a:lnTo>
                  <a:pt x="2696523" y="1234897"/>
                </a:lnTo>
                <a:lnTo>
                  <a:pt x="0" y="1234897"/>
                </a:lnTo>
                <a:lnTo>
                  <a:pt x="0" y="0"/>
                </a:lnTo>
                <a:close/>
              </a:path>
            </a:pathLst>
          </a:custGeom>
          <a:blipFill>
            <a:blip r:embed="rId7"/>
            <a:stretch>
              <a:fillRect/>
            </a:stretch>
          </a:blipFill>
        </p:spPr>
        <p:txBody>
          <a:bodyPr/>
          <a:lstStyle/>
          <a:p>
            <a:endParaRPr lang="en-US"/>
          </a:p>
        </p:txBody>
      </p:sp>
      <p:sp>
        <p:nvSpPr>
          <p:cNvPr id="6" name="Freeform 6"/>
          <p:cNvSpPr/>
          <p:nvPr/>
        </p:nvSpPr>
        <p:spPr>
          <a:xfrm>
            <a:off x="8013373" y="-570372"/>
            <a:ext cx="10433418" cy="11157410"/>
          </a:xfrm>
          <a:custGeom>
            <a:avLst/>
            <a:gdLst/>
            <a:ahLst/>
            <a:cxnLst/>
            <a:rect l="l" t="t" r="r" b="b"/>
            <a:pathLst>
              <a:path w="10433418" h="11157410">
                <a:moveTo>
                  <a:pt x="0" y="0"/>
                </a:moveTo>
                <a:lnTo>
                  <a:pt x="10433418" y="0"/>
                </a:lnTo>
                <a:lnTo>
                  <a:pt x="10433418" y="11157410"/>
                </a:lnTo>
                <a:lnTo>
                  <a:pt x="0" y="111574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482346" y="3725723"/>
            <a:ext cx="4428739" cy="823417"/>
          </a:xfrm>
          <a:custGeom>
            <a:avLst/>
            <a:gdLst/>
            <a:ahLst/>
            <a:cxnLst/>
            <a:rect l="l" t="t" r="r" b="b"/>
            <a:pathLst>
              <a:path w="4428739" h="823417">
                <a:moveTo>
                  <a:pt x="0" y="0"/>
                </a:moveTo>
                <a:lnTo>
                  <a:pt x="4428739" y="0"/>
                </a:lnTo>
                <a:lnTo>
                  <a:pt x="4428739" y="823417"/>
                </a:lnTo>
                <a:lnTo>
                  <a:pt x="0" y="823417"/>
                </a:lnTo>
                <a:lnTo>
                  <a:pt x="0" y="0"/>
                </a:lnTo>
                <a:close/>
              </a:path>
            </a:pathLst>
          </a:custGeom>
          <a:blipFill>
            <a:blip r:embed="rId10"/>
            <a:stretch>
              <a:fillRect/>
            </a:stretch>
          </a:blipFill>
        </p:spPr>
        <p:txBody>
          <a:bodyPr/>
          <a:lstStyle/>
          <a:p>
            <a:endParaRPr lang="en-US"/>
          </a:p>
        </p:txBody>
      </p:sp>
      <p:sp>
        <p:nvSpPr>
          <p:cNvPr id="8" name="Freeform 8"/>
          <p:cNvSpPr/>
          <p:nvPr/>
        </p:nvSpPr>
        <p:spPr>
          <a:xfrm>
            <a:off x="482346" y="4549526"/>
            <a:ext cx="3579119" cy="822960"/>
          </a:xfrm>
          <a:custGeom>
            <a:avLst/>
            <a:gdLst/>
            <a:ahLst/>
            <a:cxnLst/>
            <a:rect l="l" t="t" r="r" b="b"/>
            <a:pathLst>
              <a:path w="3579119" h="822960">
                <a:moveTo>
                  <a:pt x="0" y="0"/>
                </a:moveTo>
                <a:lnTo>
                  <a:pt x="3579119" y="0"/>
                </a:lnTo>
                <a:lnTo>
                  <a:pt x="3579119" y="822960"/>
                </a:lnTo>
                <a:lnTo>
                  <a:pt x="0" y="822960"/>
                </a:lnTo>
                <a:lnTo>
                  <a:pt x="0" y="0"/>
                </a:lnTo>
                <a:close/>
              </a:path>
            </a:pathLst>
          </a:custGeom>
          <a:blipFill>
            <a:blip r:embed="rId11"/>
            <a:stretch>
              <a:fillRect/>
            </a:stretch>
          </a:blipFill>
        </p:spPr>
        <p:txBody>
          <a:bodyPr/>
          <a:lstStyle/>
          <a:p>
            <a:endParaRPr lang="en-US"/>
          </a:p>
        </p:txBody>
      </p:sp>
      <p:sp>
        <p:nvSpPr>
          <p:cNvPr id="9" name="Freeform 9"/>
          <p:cNvSpPr/>
          <p:nvPr/>
        </p:nvSpPr>
        <p:spPr>
          <a:xfrm>
            <a:off x="482346" y="5372600"/>
            <a:ext cx="2364295" cy="823417"/>
          </a:xfrm>
          <a:custGeom>
            <a:avLst/>
            <a:gdLst/>
            <a:ahLst/>
            <a:cxnLst/>
            <a:rect l="l" t="t" r="r" b="b"/>
            <a:pathLst>
              <a:path w="2364295" h="823417">
                <a:moveTo>
                  <a:pt x="0" y="0"/>
                </a:moveTo>
                <a:lnTo>
                  <a:pt x="2364296" y="0"/>
                </a:lnTo>
                <a:lnTo>
                  <a:pt x="2364296" y="823417"/>
                </a:lnTo>
                <a:lnTo>
                  <a:pt x="0" y="823417"/>
                </a:lnTo>
                <a:lnTo>
                  <a:pt x="0" y="0"/>
                </a:lnTo>
                <a:close/>
              </a:path>
            </a:pathLst>
          </a:custGeom>
          <a:blipFill>
            <a:blip r:embed="rId12"/>
            <a:stretch>
              <a:fillRect/>
            </a:stretch>
          </a:blipFill>
        </p:spPr>
        <p:txBody>
          <a:bodyPr/>
          <a:lstStyle/>
          <a:p>
            <a:endParaRPr lang="en-US"/>
          </a:p>
        </p:txBody>
      </p:sp>
      <p:sp>
        <p:nvSpPr>
          <p:cNvPr id="10" name="Freeform 10"/>
          <p:cNvSpPr/>
          <p:nvPr/>
        </p:nvSpPr>
        <p:spPr>
          <a:xfrm>
            <a:off x="482346" y="6194989"/>
            <a:ext cx="3027621" cy="823417"/>
          </a:xfrm>
          <a:custGeom>
            <a:avLst/>
            <a:gdLst/>
            <a:ahLst/>
            <a:cxnLst/>
            <a:rect l="l" t="t" r="r" b="b"/>
            <a:pathLst>
              <a:path w="3027621" h="823417">
                <a:moveTo>
                  <a:pt x="0" y="0"/>
                </a:moveTo>
                <a:lnTo>
                  <a:pt x="3027621" y="0"/>
                </a:lnTo>
                <a:lnTo>
                  <a:pt x="3027621" y="823417"/>
                </a:lnTo>
                <a:lnTo>
                  <a:pt x="0" y="823417"/>
                </a:lnTo>
                <a:lnTo>
                  <a:pt x="0" y="0"/>
                </a:lnTo>
                <a:close/>
              </a:path>
            </a:pathLst>
          </a:custGeom>
          <a:blipFill>
            <a:blip r:embed="rId13"/>
            <a:stretch>
              <a:fillRect/>
            </a:stretch>
          </a:blipFill>
        </p:spPr>
        <p:txBody>
          <a:bodyPr/>
          <a:lstStyle/>
          <a:p>
            <a:endParaRPr lang="en-US"/>
          </a:p>
        </p:txBody>
      </p:sp>
      <p:sp>
        <p:nvSpPr>
          <p:cNvPr id="11" name="Freeform 11"/>
          <p:cNvSpPr/>
          <p:nvPr/>
        </p:nvSpPr>
        <p:spPr>
          <a:xfrm>
            <a:off x="5078163" y="4873752"/>
            <a:ext cx="5120640" cy="822960"/>
          </a:xfrm>
          <a:custGeom>
            <a:avLst/>
            <a:gdLst/>
            <a:ahLst/>
            <a:cxnLst/>
            <a:rect l="l" t="t" r="r" b="b"/>
            <a:pathLst>
              <a:path w="5120640" h="822960">
                <a:moveTo>
                  <a:pt x="0" y="0"/>
                </a:moveTo>
                <a:lnTo>
                  <a:pt x="5120640" y="0"/>
                </a:lnTo>
                <a:lnTo>
                  <a:pt x="5120640" y="822960"/>
                </a:lnTo>
                <a:lnTo>
                  <a:pt x="0" y="822960"/>
                </a:lnTo>
                <a:lnTo>
                  <a:pt x="0" y="0"/>
                </a:lnTo>
                <a:close/>
              </a:path>
            </a:pathLst>
          </a:custGeom>
          <a:blipFill>
            <a:blip r:embed="rId14"/>
            <a:stretch>
              <a:fillRect/>
            </a:stretch>
          </a:blipFill>
        </p:spPr>
        <p:txBody>
          <a:bodyPr/>
          <a:lstStyle/>
          <a:p>
            <a:endParaRPr lang="en-US"/>
          </a:p>
        </p:txBody>
      </p:sp>
      <p:sp>
        <p:nvSpPr>
          <p:cNvPr id="12" name="Freeform 12"/>
          <p:cNvSpPr/>
          <p:nvPr/>
        </p:nvSpPr>
        <p:spPr>
          <a:xfrm>
            <a:off x="5078163" y="5696255"/>
            <a:ext cx="6426332" cy="823417"/>
          </a:xfrm>
          <a:custGeom>
            <a:avLst/>
            <a:gdLst/>
            <a:ahLst/>
            <a:cxnLst/>
            <a:rect l="l" t="t" r="r" b="b"/>
            <a:pathLst>
              <a:path w="6426332" h="823417">
                <a:moveTo>
                  <a:pt x="0" y="0"/>
                </a:moveTo>
                <a:lnTo>
                  <a:pt x="6426332" y="0"/>
                </a:lnTo>
                <a:lnTo>
                  <a:pt x="6426332" y="823417"/>
                </a:lnTo>
                <a:lnTo>
                  <a:pt x="0" y="823417"/>
                </a:lnTo>
                <a:lnTo>
                  <a:pt x="0" y="0"/>
                </a:lnTo>
                <a:close/>
              </a:path>
            </a:pathLst>
          </a:custGeom>
          <a:blipFill>
            <a:blip r:embed="rId15"/>
            <a:stretch>
              <a:fillRect/>
            </a:stretch>
          </a:blipFill>
        </p:spPr>
        <p:txBody>
          <a:bodyPr/>
          <a:lstStyle/>
          <a:p>
            <a:endParaRPr lang="en-US"/>
          </a:p>
        </p:txBody>
      </p:sp>
      <p:sp>
        <p:nvSpPr>
          <p:cNvPr id="13" name="Freeform 13"/>
          <p:cNvSpPr/>
          <p:nvPr/>
        </p:nvSpPr>
        <p:spPr>
          <a:xfrm>
            <a:off x="5078163" y="6520058"/>
            <a:ext cx="3028193" cy="822960"/>
          </a:xfrm>
          <a:custGeom>
            <a:avLst/>
            <a:gdLst/>
            <a:ahLst/>
            <a:cxnLst/>
            <a:rect l="l" t="t" r="r" b="b"/>
            <a:pathLst>
              <a:path w="3028193" h="822960">
                <a:moveTo>
                  <a:pt x="0" y="0"/>
                </a:moveTo>
                <a:lnTo>
                  <a:pt x="3028193" y="0"/>
                </a:lnTo>
                <a:lnTo>
                  <a:pt x="3028193" y="822960"/>
                </a:lnTo>
                <a:lnTo>
                  <a:pt x="0" y="822960"/>
                </a:lnTo>
                <a:lnTo>
                  <a:pt x="0" y="0"/>
                </a:lnTo>
                <a:close/>
              </a:path>
            </a:pathLst>
          </a:custGeom>
          <a:blipFill>
            <a:blip r:embed="rId16"/>
            <a:stretch>
              <a:fillRect/>
            </a:stretch>
          </a:blipFill>
        </p:spPr>
        <p:txBody>
          <a:bodyPr/>
          <a:lstStyle/>
          <a:p>
            <a:endParaRPr lang="en-US"/>
          </a:p>
        </p:txBody>
      </p:sp>
      <p:sp>
        <p:nvSpPr>
          <p:cNvPr id="14" name="Freeform 14"/>
          <p:cNvSpPr/>
          <p:nvPr/>
        </p:nvSpPr>
        <p:spPr>
          <a:xfrm>
            <a:off x="13596742" y="1863962"/>
            <a:ext cx="2693865" cy="1234897"/>
          </a:xfrm>
          <a:custGeom>
            <a:avLst/>
            <a:gdLst/>
            <a:ahLst/>
            <a:cxnLst/>
            <a:rect l="l" t="t" r="r" b="b"/>
            <a:pathLst>
              <a:path w="2693865" h="1234897">
                <a:moveTo>
                  <a:pt x="0" y="0"/>
                </a:moveTo>
                <a:lnTo>
                  <a:pt x="2693865" y="0"/>
                </a:lnTo>
                <a:lnTo>
                  <a:pt x="2693865" y="1234897"/>
                </a:lnTo>
                <a:lnTo>
                  <a:pt x="0" y="1234897"/>
                </a:lnTo>
                <a:lnTo>
                  <a:pt x="0" y="0"/>
                </a:lnTo>
                <a:close/>
              </a:path>
            </a:pathLst>
          </a:custGeom>
          <a:blipFill>
            <a:blip r:embed="rId17"/>
            <a:stretch>
              <a:fillRect/>
            </a:stretch>
          </a:blipFill>
        </p:spPr>
        <p:txBody>
          <a:bodyPr/>
          <a:lstStyle/>
          <a:p>
            <a:endParaRPr lang="en-US"/>
          </a:p>
        </p:txBody>
      </p:sp>
      <p:sp>
        <p:nvSpPr>
          <p:cNvPr id="15" name="Freeform 15"/>
          <p:cNvSpPr/>
          <p:nvPr/>
        </p:nvSpPr>
        <p:spPr>
          <a:xfrm>
            <a:off x="11740510" y="3330631"/>
            <a:ext cx="5892351" cy="823417"/>
          </a:xfrm>
          <a:custGeom>
            <a:avLst/>
            <a:gdLst/>
            <a:ahLst/>
            <a:cxnLst/>
            <a:rect l="l" t="t" r="r" b="b"/>
            <a:pathLst>
              <a:path w="5892351" h="823417">
                <a:moveTo>
                  <a:pt x="0" y="0"/>
                </a:moveTo>
                <a:lnTo>
                  <a:pt x="5892351" y="0"/>
                </a:lnTo>
                <a:lnTo>
                  <a:pt x="5892351" y="823417"/>
                </a:lnTo>
                <a:lnTo>
                  <a:pt x="0" y="823417"/>
                </a:lnTo>
                <a:lnTo>
                  <a:pt x="0" y="0"/>
                </a:lnTo>
                <a:close/>
              </a:path>
            </a:pathLst>
          </a:custGeom>
          <a:blipFill>
            <a:blip r:embed="rId18"/>
            <a:stretch>
              <a:fillRect/>
            </a:stretch>
          </a:blipFill>
        </p:spPr>
        <p:txBody>
          <a:bodyPr/>
          <a:lstStyle/>
          <a:p>
            <a:endParaRPr lang="en-US"/>
          </a:p>
        </p:txBody>
      </p:sp>
      <p:sp>
        <p:nvSpPr>
          <p:cNvPr id="16" name="Freeform 16"/>
          <p:cNvSpPr/>
          <p:nvPr/>
        </p:nvSpPr>
        <p:spPr>
          <a:xfrm>
            <a:off x="11740510" y="4137431"/>
            <a:ext cx="6454064" cy="811217"/>
          </a:xfrm>
          <a:custGeom>
            <a:avLst/>
            <a:gdLst/>
            <a:ahLst/>
            <a:cxnLst/>
            <a:rect l="l" t="t" r="r" b="b"/>
            <a:pathLst>
              <a:path w="6454064" h="811217">
                <a:moveTo>
                  <a:pt x="0" y="0"/>
                </a:moveTo>
                <a:lnTo>
                  <a:pt x="6454064" y="0"/>
                </a:lnTo>
                <a:lnTo>
                  <a:pt x="6454064" y="811218"/>
                </a:lnTo>
                <a:lnTo>
                  <a:pt x="0" y="811218"/>
                </a:lnTo>
                <a:lnTo>
                  <a:pt x="0" y="0"/>
                </a:lnTo>
                <a:close/>
              </a:path>
            </a:pathLst>
          </a:custGeom>
          <a:blipFill>
            <a:blip r:embed="rId19"/>
            <a:stretch>
              <a:fillRect r="-1792"/>
            </a:stretch>
          </a:blipFill>
        </p:spPr>
        <p:txBody>
          <a:bodyPr/>
          <a:lstStyle/>
          <a:p>
            <a:endParaRPr lang="en-US"/>
          </a:p>
        </p:txBody>
      </p:sp>
      <p:sp>
        <p:nvSpPr>
          <p:cNvPr id="17" name="Freeform 17"/>
          <p:cNvSpPr/>
          <p:nvPr/>
        </p:nvSpPr>
        <p:spPr>
          <a:xfrm>
            <a:off x="11740510" y="4977579"/>
            <a:ext cx="3736281" cy="822960"/>
          </a:xfrm>
          <a:custGeom>
            <a:avLst/>
            <a:gdLst/>
            <a:ahLst/>
            <a:cxnLst/>
            <a:rect l="l" t="t" r="r" b="b"/>
            <a:pathLst>
              <a:path w="3736281" h="822960">
                <a:moveTo>
                  <a:pt x="0" y="0"/>
                </a:moveTo>
                <a:lnTo>
                  <a:pt x="3736282" y="0"/>
                </a:lnTo>
                <a:lnTo>
                  <a:pt x="3736282" y="822960"/>
                </a:lnTo>
                <a:lnTo>
                  <a:pt x="0" y="822960"/>
                </a:lnTo>
                <a:lnTo>
                  <a:pt x="0" y="0"/>
                </a:lnTo>
                <a:close/>
              </a:path>
            </a:pathLst>
          </a:custGeom>
          <a:blipFill>
            <a:blip r:embed="rId20"/>
            <a:stretch>
              <a:fillRect/>
            </a:stretch>
          </a:blipFill>
        </p:spPr>
        <p:txBody>
          <a:bodyPr/>
          <a:lstStyle/>
          <a:p>
            <a:endParaRPr lang="en-US"/>
          </a:p>
        </p:txBody>
      </p:sp>
      <p:sp>
        <p:nvSpPr>
          <p:cNvPr id="18" name="Freeform 18"/>
          <p:cNvSpPr/>
          <p:nvPr/>
        </p:nvSpPr>
        <p:spPr>
          <a:xfrm>
            <a:off x="11740510" y="5800082"/>
            <a:ext cx="5968560" cy="823417"/>
          </a:xfrm>
          <a:custGeom>
            <a:avLst/>
            <a:gdLst/>
            <a:ahLst/>
            <a:cxnLst/>
            <a:rect l="l" t="t" r="r" b="b"/>
            <a:pathLst>
              <a:path w="5968560" h="823417">
                <a:moveTo>
                  <a:pt x="0" y="0"/>
                </a:moveTo>
                <a:lnTo>
                  <a:pt x="5968560" y="0"/>
                </a:lnTo>
                <a:lnTo>
                  <a:pt x="5968560" y="823417"/>
                </a:lnTo>
                <a:lnTo>
                  <a:pt x="0" y="823417"/>
                </a:lnTo>
                <a:lnTo>
                  <a:pt x="0" y="0"/>
                </a:lnTo>
                <a:close/>
              </a:path>
            </a:pathLst>
          </a:custGeom>
          <a:blipFill>
            <a:blip r:embed="rId21"/>
            <a:stretch>
              <a:fillRect/>
            </a:stretch>
          </a:blipFill>
        </p:spPr>
        <p:txBody>
          <a:bodyPr/>
          <a:lstStyle/>
          <a:p>
            <a:endParaRPr lang="en-US"/>
          </a:p>
        </p:txBody>
      </p:sp>
      <p:grpSp>
        <p:nvGrpSpPr>
          <p:cNvPr id="19" name="Group 19"/>
          <p:cNvGrpSpPr/>
          <p:nvPr/>
        </p:nvGrpSpPr>
        <p:grpSpPr>
          <a:xfrm>
            <a:off x="4750594" y="1793667"/>
            <a:ext cx="2157898" cy="215789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6274"/>
            </a:solidFill>
          </p:spPr>
          <p:txBody>
            <a:bodyPr/>
            <a:lstStyle/>
            <a:p>
              <a:endParaRPr lang="en-US"/>
            </a:p>
          </p:txBody>
        </p:sp>
        <p:sp>
          <p:nvSpPr>
            <p:cNvPr id="21" name="TextBox 21"/>
            <p:cNvSpPr txBox="1"/>
            <p:nvPr/>
          </p:nvSpPr>
          <p:spPr>
            <a:xfrm>
              <a:off x="76200" y="0"/>
              <a:ext cx="660400" cy="736600"/>
            </a:xfrm>
            <a:prstGeom prst="rect">
              <a:avLst/>
            </a:prstGeom>
          </p:spPr>
          <p:txBody>
            <a:bodyPr lIns="50800" tIns="50800" rIns="50800" bIns="50800" rtlCol="0" anchor="ctr"/>
            <a:lstStyle/>
            <a:p>
              <a:pPr algn="ctr">
                <a:lnSpc>
                  <a:spcPts val="2525"/>
                </a:lnSpc>
              </a:pPr>
              <a:endParaRPr/>
            </a:p>
          </p:txBody>
        </p:sp>
      </p:grpSp>
      <p:sp>
        <p:nvSpPr>
          <p:cNvPr id="22" name="Freeform 22"/>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22">
              <a:alphaModFix amt="13000"/>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9288" y="-95248"/>
            <a:ext cx="18071587" cy="10477495"/>
          </a:xfrm>
          <a:custGeom>
            <a:avLst/>
            <a:gdLst/>
            <a:ahLst/>
            <a:cxnLst/>
            <a:rect l="l" t="t" r="r" b="b"/>
            <a:pathLst>
              <a:path w="18071587" h="10477495">
                <a:moveTo>
                  <a:pt x="0" y="0"/>
                </a:moveTo>
                <a:lnTo>
                  <a:pt x="18071587" y="0"/>
                </a:lnTo>
                <a:lnTo>
                  <a:pt x="18071587" y="10477496"/>
                </a:lnTo>
                <a:lnTo>
                  <a:pt x="0" y="10477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441566" y="2257154"/>
            <a:ext cx="6137724" cy="1509217"/>
          </a:xfrm>
          <a:custGeom>
            <a:avLst/>
            <a:gdLst/>
            <a:ahLst/>
            <a:cxnLst/>
            <a:rect l="l" t="t" r="r" b="b"/>
            <a:pathLst>
              <a:path w="6137724" h="1509217">
                <a:moveTo>
                  <a:pt x="0" y="0"/>
                </a:moveTo>
                <a:lnTo>
                  <a:pt x="6137724" y="0"/>
                </a:lnTo>
                <a:lnTo>
                  <a:pt x="6137724" y="1509217"/>
                </a:lnTo>
                <a:lnTo>
                  <a:pt x="0" y="1509217"/>
                </a:lnTo>
                <a:lnTo>
                  <a:pt x="0" y="0"/>
                </a:lnTo>
                <a:close/>
              </a:path>
            </a:pathLst>
          </a:custGeom>
          <a:blipFill>
            <a:blip r:embed="rId5"/>
            <a:stretch>
              <a:fillRect/>
            </a:stretch>
          </a:blipFill>
        </p:spPr>
        <p:txBody>
          <a:bodyPr/>
          <a:lstStyle/>
          <a:p>
            <a:endParaRPr lang="en-US"/>
          </a:p>
        </p:txBody>
      </p:sp>
      <p:sp>
        <p:nvSpPr>
          <p:cNvPr id="4" name="Freeform 4"/>
          <p:cNvSpPr/>
          <p:nvPr/>
        </p:nvSpPr>
        <p:spPr>
          <a:xfrm>
            <a:off x="9441566" y="3776858"/>
            <a:ext cx="7612766" cy="1005840"/>
          </a:xfrm>
          <a:custGeom>
            <a:avLst/>
            <a:gdLst/>
            <a:ahLst/>
            <a:cxnLst/>
            <a:rect l="l" t="t" r="r" b="b"/>
            <a:pathLst>
              <a:path w="7612766" h="1005840">
                <a:moveTo>
                  <a:pt x="0" y="0"/>
                </a:moveTo>
                <a:lnTo>
                  <a:pt x="7612766" y="0"/>
                </a:lnTo>
                <a:lnTo>
                  <a:pt x="7612766" y="1005840"/>
                </a:lnTo>
                <a:lnTo>
                  <a:pt x="0" y="1005840"/>
                </a:lnTo>
                <a:lnTo>
                  <a:pt x="0" y="0"/>
                </a:lnTo>
                <a:close/>
              </a:path>
            </a:pathLst>
          </a:custGeom>
          <a:blipFill>
            <a:blip r:embed="rId6"/>
            <a:stretch>
              <a:fillRect/>
            </a:stretch>
          </a:blipFill>
        </p:spPr>
        <p:txBody>
          <a:bodyPr/>
          <a:lstStyle/>
          <a:p>
            <a:endParaRPr lang="en-US"/>
          </a:p>
        </p:txBody>
      </p:sp>
      <p:sp>
        <p:nvSpPr>
          <p:cNvPr id="5" name="Freeform 5"/>
          <p:cNvSpPr/>
          <p:nvPr/>
        </p:nvSpPr>
        <p:spPr>
          <a:xfrm>
            <a:off x="9441566" y="4782241"/>
            <a:ext cx="8846434" cy="1006297"/>
          </a:xfrm>
          <a:custGeom>
            <a:avLst/>
            <a:gdLst/>
            <a:ahLst/>
            <a:cxnLst/>
            <a:rect l="l" t="t" r="r" b="b"/>
            <a:pathLst>
              <a:path w="8846434" h="1006297">
                <a:moveTo>
                  <a:pt x="0" y="0"/>
                </a:moveTo>
                <a:lnTo>
                  <a:pt x="8846434" y="0"/>
                </a:lnTo>
                <a:lnTo>
                  <a:pt x="8846434" y="1006297"/>
                </a:lnTo>
                <a:lnTo>
                  <a:pt x="0" y="1006297"/>
                </a:lnTo>
                <a:lnTo>
                  <a:pt x="0" y="0"/>
                </a:lnTo>
                <a:close/>
              </a:path>
            </a:pathLst>
          </a:custGeom>
          <a:blipFill>
            <a:blip r:embed="rId7"/>
            <a:stretch>
              <a:fillRect r="-566"/>
            </a:stretch>
          </a:blipFill>
        </p:spPr>
        <p:txBody>
          <a:bodyPr/>
          <a:lstStyle/>
          <a:p>
            <a:endParaRPr lang="en-US"/>
          </a:p>
        </p:txBody>
      </p:sp>
      <p:sp>
        <p:nvSpPr>
          <p:cNvPr id="6" name="Freeform 6"/>
          <p:cNvSpPr/>
          <p:nvPr/>
        </p:nvSpPr>
        <p:spPr>
          <a:xfrm>
            <a:off x="9441566" y="5789109"/>
            <a:ext cx="5273616" cy="1005840"/>
          </a:xfrm>
          <a:custGeom>
            <a:avLst/>
            <a:gdLst/>
            <a:ahLst/>
            <a:cxnLst/>
            <a:rect l="l" t="t" r="r" b="b"/>
            <a:pathLst>
              <a:path w="5273616" h="1005840">
                <a:moveTo>
                  <a:pt x="0" y="0"/>
                </a:moveTo>
                <a:lnTo>
                  <a:pt x="5273616" y="0"/>
                </a:lnTo>
                <a:lnTo>
                  <a:pt x="5273616" y="1005840"/>
                </a:lnTo>
                <a:lnTo>
                  <a:pt x="0" y="1005840"/>
                </a:lnTo>
                <a:lnTo>
                  <a:pt x="0" y="0"/>
                </a:lnTo>
                <a:close/>
              </a:path>
            </a:pathLst>
          </a:custGeom>
          <a:blipFill>
            <a:blip r:embed="rId8"/>
            <a:stretch>
              <a:fillRect/>
            </a:stretch>
          </a:blipFill>
        </p:spPr>
        <p:txBody>
          <a:bodyPr/>
          <a:lstStyle/>
          <a:p>
            <a:endParaRPr lang="en-US"/>
          </a:p>
        </p:txBody>
      </p:sp>
      <p:sp>
        <p:nvSpPr>
          <p:cNvPr id="7" name="Freeform 7"/>
          <p:cNvSpPr/>
          <p:nvPr/>
        </p:nvSpPr>
        <p:spPr>
          <a:xfrm>
            <a:off x="2898648" y="3033136"/>
            <a:ext cx="2694437" cy="1234440"/>
          </a:xfrm>
          <a:custGeom>
            <a:avLst/>
            <a:gdLst/>
            <a:ahLst/>
            <a:cxnLst/>
            <a:rect l="l" t="t" r="r" b="b"/>
            <a:pathLst>
              <a:path w="2694437" h="1234440">
                <a:moveTo>
                  <a:pt x="0" y="0"/>
                </a:moveTo>
                <a:lnTo>
                  <a:pt x="2694437" y="0"/>
                </a:lnTo>
                <a:lnTo>
                  <a:pt x="2694437" y="1234440"/>
                </a:lnTo>
                <a:lnTo>
                  <a:pt x="0" y="1234440"/>
                </a:lnTo>
                <a:lnTo>
                  <a:pt x="0" y="0"/>
                </a:lnTo>
                <a:close/>
              </a:path>
            </a:pathLst>
          </a:custGeom>
          <a:blipFill>
            <a:blip r:embed="rId9"/>
            <a:stretch>
              <a:fillRect/>
            </a:stretch>
          </a:blipFill>
        </p:spPr>
        <p:txBody>
          <a:bodyPr/>
          <a:lstStyle/>
          <a:p>
            <a:endParaRPr lang="en-US"/>
          </a:p>
        </p:txBody>
      </p:sp>
      <p:sp>
        <p:nvSpPr>
          <p:cNvPr id="8" name="Freeform 8"/>
          <p:cNvSpPr/>
          <p:nvPr/>
        </p:nvSpPr>
        <p:spPr>
          <a:xfrm>
            <a:off x="1135685" y="4488375"/>
            <a:ext cx="5891779" cy="822960"/>
          </a:xfrm>
          <a:custGeom>
            <a:avLst/>
            <a:gdLst/>
            <a:ahLst/>
            <a:cxnLst/>
            <a:rect l="l" t="t" r="r" b="b"/>
            <a:pathLst>
              <a:path w="5891779" h="822960">
                <a:moveTo>
                  <a:pt x="0" y="0"/>
                </a:moveTo>
                <a:lnTo>
                  <a:pt x="5891779" y="0"/>
                </a:lnTo>
                <a:lnTo>
                  <a:pt x="5891779" y="822960"/>
                </a:lnTo>
                <a:lnTo>
                  <a:pt x="0" y="822960"/>
                </a:lnTo>
                <a:lnTo>
                  <a:pt x="0" y="0"/>
                </a:lnTo>
                <a:close/>
              </a:path>
            </a:pathLst>
          </a:custGeom>
          <a:blipFill>
            <a:blip r:embed="rId10"/>
            <a:stretch>
              <a:fillRect/>
            </a:stretch>
          </a:blipFill>
        </p:spPr>
        <p:txBody>
          <a:bodyPr/>
          <a:lstStyle/>
          <a:p>
            <a:endParaRPr lang="en-US"/>
          </a:p>
        </p:txBody>
      </p:sp>
      <p:sp>
        <p:nvSpPr>
          <p:cNvPr id="9" name="Freeform 9"/>
          <p:cNvSpPr/>
          <p:nvPr/>
        </p:nvSpPr>
        <p:spPr>
          <a:xfrm>
            <a:off x="1135685" y="5311335"/>
            <a:ext cx="6544632" cy="822960"/>
          </a:xfrm>
          <a:custGeom>
            <a:avLst/>
            <a:gdLst/>
            <a:ahLst/>
            <a:cxnLst/>
            <a:rect l="l" t="t" r="r" b="b"/>
            <a:pathLst>
              <a:path w="6544632" h="822960">
                <a:moveTo>
                  <a:pt x="0" y="0"/>
                </a:moveTo>
                <a:lnTo>
                  <a:pt x="6544632" y="0"/>
                </a:lnTo>
                <a:lnTo>
                  <a:pt x="6544632" y="822960"/>
                </a:lnTo>
                <a:lnTo>
                  <a:pt x="0" y="822960"/>
                </a:lnTo>
                <a:lnTo>
                  <a:pt x="0" y="0"/>
                </a:lnTo>
                <a:close/>
              </a:path>
            </a:pathLst>
          </a:custGeom>
          <a:blipFill>
            <a:blip r:embed="rId11"/>
            <a:stretch>
              <a:fillRect/>
            </a:stretch>
          </a:blipFill>
        </p:spPr>
        <p:txBody>
          <a:bodyPr/>
          <a:lstStyle/>
          <a:p>
            <a:endParaRPr lang="en-US"/>
          </a:p>
        </p:txBody>
      </p:sp>
      <p:sp>
        <p:nvSpPr>
          <p:cNvPr id="10" name="Freeform 10"/>
          <p:cNvSpPr/>
          <p:nvPr/>
        </p:nvSpPr>
        <p:spPr>
          <a:xfrm>
            <a:off x="1135685" y="6133838"/>
            <a:ext cx="3736281" cy="823417"/>
          </a:xfrm>
          <a:custGeom>
            <a:avLst/>
            <a:gdLst/>
            <a:ahLst/>
            <a:cxnLst/>
            <a:rect l="l" t="t" r="r" b="b"/>
            <a:pathLst>
              <a:path w="3736281" h="823417">
                <a:moveTo>
                  <a:pt x="0" y="0"/>
                </a:moveTo>
                <a:lnTo>
                  <a:pt x="3736281" y="0"/>
                </a:lnTo>
                <a:lnTo>
                  <a:pt x="3736281" y="823417"/>
                </a:lnTo>
                <a:lnTo>
                  <a:pt x="0" y="823417"/>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135685" y="6957627"/>
            <a:ext cx="5968560" cy="822960"/>
          </a:xfrm>
          <a:custGeom>
            <a:avLst/>
            <a:gdLst/>
            <a:ahLst/>
            <a:cxnLst/>
            <a:rect l="l" t="t" r="r" b="b"/>
            <a:pathLst>
              <a:path w="5968560" h="822960">
                <a:moveTo>
                  <a:pt x="0" y="0"/>
                </a:moveTo>
                <a:lnTo>
                  <a:pt x="5968560" y="0"/>
                </a:lnTo>
                <a:lnTo>
                  <a:pt x="5968560" y="822960"/>
                </a:lnTo>
                <a:lnTo>
                  <a:pt x="0" y="822960"/>
                </a:lnTo>
                <a:lnTo>
                  <a:pt x="0" y="0"/>
                </a:lnTo>
                <a:close/>
              </a:path>
            </a:pathLst>
          </a:custGeom>
          <a:blipFill>
            <a:blip r:embed="rId13"/>
            <a:stretch>
              <a:fillRect/>
            </a:stretch>
          </a:blipFill>
        </p:spPr>
        <p:txBody>
          <a:bodyPr/>
          <a:lstStyle/>
          <a:p>
            <a:endParaRPr lang="en-US"/>
          </a:p>
        </p:txBody>
      </p:sp>
      <p:sp>
        <p:nvSpPr>
          <p:cNvPr id="12" name="Freeform 12"/>
          <p:cNvSpPr/>
          <p:nvPr/>
        </p:nvSpPr>
        <p:spPr>
          <a:xfrm>
            <a:off x="1580383" y="894583"/>
            <a:ext cx="2410201" cy="2227321"/>
          </a:xfrm>
          <a:custGeom>
            <a:avLst/>
            <a:gdLst/>
            <a:ahLst/>
            <a:cxnLst/>
            <a:rect l="l" t="t" r="r" b="b"/>
            <a:pathLst>
              <a:path w="2410201" h="2227321">
                <a:moveTo>
                  <a:pt x="0" y="0"/>
                </a:moveTo>
                <a:lnTo>
                  <a:pt x="2410201" y="0"/>
                </a:lnTo>
                <a:lnTo>
                  <a:pt x="2410201" y="2227321"/>
                </a:lnTo>
                <a:lnTo>
                  <a:pt x="0" y="22273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a:off x="594360" y="190238"/>
            <a:ext cx="1796796" cy="823417"/>
          </a:xfrm>
          <a:custGeom>
            <a:avLst/>
            <a:gdLst/>
            <a:ahLst/>
            <a:cxnLst/>
            <a:rect l="l" t="t" r="r" b="b"/>
            <a:pathLst>
              <a:path w="1796796" h="823417">
                <a:moveTo>
                  <a:pt x="0" y="0"/>
                </a:moveTo>
                <a:lnTo>
                  <a:pt x="1796796" y="0"/>
                </a:lnTo>
                <a:lnTo>
                  <a:pt x="1796796" y="823417"/>
                </a:lnTo>
                <a:lnTo>
                  <a:pt x="0" y="823417"/>
                </a:lnTo>
                <a:lnTo>
                  <a:pt x="0" y="0"/>
                </a:lnTo>
                <a:close/>
              </a:path>
            </a:pathLst>
          </a:custGeom>
          <a:blipFill>
            <a:blip r:embed="rId16"/>
            <a:stretch>
              <a:fillRect/>
            </a:stretch>
          </a:blipFill>
        </p:spPr>
        <p:txBody>
          <a:bodyPr/>
          <a:lstStyle/>
          <a:p>
            <a:endParaRPr lang="en-US"/>
          </a:p>
        </p:txBody>
      </p:sp>
      <p:sp>
        <p:nvSpPr>
          <p:cNvPr id="14" name="Freeform 14"/>
          <p:cNvSpPr/>
          <p:nvPr/>
        </p:nvSpPr>
        <p:spPr>
          <a:xfrm>
            <a:off x="3929634" y="591617"/>
            <a:ext cx="2202747" cy="1006297"/>
          </a:xfrm>
          <a:custGeom>
            <a:avLst/>
            <a:gdLst/>
            <a:ahLst/>
            <a:cxnLst/>
            <a:rect l="l" t="t" r="r" b="b"/>
            <a:pathLst>
              <a:path w="2202747" h="1006297">
                <a:moveTo>
                  <a:pt x="0" y="0"/>
                </a:moveTo>
                <a:lnTo>
                  <a:pt x="2202747" y="0"/>
                </a:lnTo>
                <a:lnTo>
                  <a:pt x="2202747" y="1006297"/>
                </a:lnTo>
                <a:lnTo>
                  <a:pt x="0" y="1006297"/>
                </a:lnTo>
                <a:lnTo>
                  <a:pt x="0" y="0"/>
                </a:lnTo>
                <a:close/>
              </a:path>
            </a:pathLst>
          </a:custGeom>
          <a:blipFill>
            <a:blip r:embed="rId17"/>
            <a:stretch>
              <a:fillRect/>
            </a:stretch>
          </a:blipFill>
        </p:spPr>
        <p:txBody>
          <a:bodyPr/>
          <a:lstStyle/>
          <a:p>
            <a:endParaRPr lang="en-US"/>
          </a:p>
        </p:txBody>
      </p:sp>
      <p:sp>
        <p:nvSpPr>
          <p:cNvPr id="15" name="Freeform 15"/>
          <p:cNvSpPr/>
          <p:nvPr/>
        </p:nvSpPr>
        <p:spPr>
          <a:xfrm>
            <a:off x="9441566" y="6794949"/>
            <a:ext cx="7066446" cy="949575"/>
          </a:xfrm>
          <a:custGeom>
            <a:avLst/>
            <a:gdLst/>
            <a:ahLst/>
            <a:cxnLst/>
            <a:rect l="l" t="t" r="r" b="b"/>
            <a:pathLst>
              <a:path w="7066446" h="949575">
                <a:moveTo>
                  <a:pt x="0" y="0"/>
                </a:moveTo>
                <a:lnTo>
                  <a:pt x="7066446" y="0"/>
                </a:lnTo>
                <a:lnTo>
                  <a:pt x="7066446" y="949575"/>
                </a:lnTo>
                <a:lnTo>
                  <a:pt x="0" y="949575"/>
                </a:lnTo>
                <a:lnTo>
                  <a:pt x="0" y="0"/>
                </a:lnTo>
                <a:close/>
              </a:path>
            </a:pathLst>
          </a:custGeom>
          <a:blipFill>
            <a:blip r:embed="rId18"/>
            <a:stretch>
              <a:fillRect/>
            </a:stretch>
          </a:blipFill>
        </p:spPr>
        <p:txBody>
          <a:bodyPr/>
          <a:lstStyle/>
          <a:p>
            <a:endParaRPr lang="en-US"/>
          </a:p>
        </p:txBody>
      </p:sp>
      <p:sp>
        <p:nvSpPr>
          <p:cNvPr id="16" name="Freeform 16"/>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19">
              <a:alphaModFix amt="13000"/>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9669" y="204211"/>
            <a:ext cx="990595" cy="995167"/>
          </a:xfrm>
          <a:custGeom>
            <a:avLst/>
            <a:gdLst/>
            <a:ahLst/>
            <a:cxnLst/>
            <a:rect l="l" t="t" r="r" b="b"/>
            <a:pathLst>
              <a:path w="990595" h="995167">
                <a:moveTo>
                  <a:pt x="0" y="0"/>
                </a:moveTo>
                <a:lnTo>
                  <a:pt x="990595" y="0"/>
                </a:lnTo>
                <a:lnTo>
                  <a:pt x="990595" y="995167"/>
                </a:lnTo>
                <a:lnTo>
                  <a:pt x="0" y="995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47142" y="1235312"/>
            <a:ext cx="4089268" cy="1006297"/>
          </a:xfrm>
          <a:custGeom>
            <a:avLst/>
            <a:gdLst/>
            <a:ahLst/>
            <a:cxnLst/>
            <a:rect l="l" t="t" r="r" b="b"/>
            <a:pathLst>
              <a:path w="4089268" h="1006297">
                <a:moveTo>
                  <a:pt x="0" y="0"/>
                </a:moveTo>
                <a:lnTo>
                  <a:pt x="4089268" y="0"/>
                </a:lnTo>
                <a:lnTo>
                  <a:pt x="4089268" y="1006297"/>
                </a:lnTo>
                <a:lnTo>
                  <a:pt x="0" y="1006297"/>
                </a:lnTo>
                <a:lnTo>
                  <a:pt x="0" y="0"/>
                </a:lnTo>
                <a:close/>
              </a:path>
            </a:pathLst>
          </a:custGeom>
          <a:blipFill>
            <a:blip r:embed="rId5"/>
            <a:stretch>
              <a:fillRect/>
            </a:stretch>
          </a:blipFill>
        </p:spPr>
        <p:txBody>
          <a:bodyPr/>
          <a:lstStyle/>
          <a:p>
            <a:endParaRPr lang="en-US"/>
          </a:p>
        </p:txBody>
      </p:sp>
      <p:sp>
        <p:nvSpPr>
          <p:cNvPr id="4" name="Freeform 4"/>
          <p:cNvSpPr/>
          <p:nvPr/>
        </p:nvSpPr>
        <p:spPr>
          <a:xfrm>
            <a:off x="2619756" y="0"/>
            <a:ext cx="15668244" cy="10287000"/>
          </a:xfrm>
          <a:custGeom>
            <a:avLst/>
            <a:gdLst/>
            <a:ahLst/>
            <a:cxnLst/>
            <a:rect l="l" t="t" r="r" b="b"/>
            <a:pathLst>
              <a:path w="15668244" h="10287000">
                <a:moveTo>
                  <a:pt x="0" y="0"/>
                </a:moveTo>
                <a:lnTo>
                  <a:pt x="15668244" y="0"/>
                </a:lnTo>
                <a:lnTo>
                  <a:pt x="15668244" y="10287000"/>
                </a:lnTo>
                <a:lnTo>
                  <a:pt x="0" y="10287000"/>
                </a:lnTo>
                <a:lnTo>
                  <a:pt x="0" y="0"/>
                </a:lnTo>
                <a:close/>
              </a:path>
            </a:pathLst>
          </a:custGeom>
          <a:blipFill>
            <a:blip r:embed="rId6"/>
            <a:stretch>
              <a:fillRect t="-19333" r="-23767" b="-27222"/>
            </a:stretch>
          </a:blipFill>
        </p:spPr>
        <p:txBody>
          <a:bodyPr/>
          <a:lstStyle/>
          <a:p>
            <a:endParaRPr lang="en-US"/>
          </a:p>
        </p:txBody>
      </p:sp>
      <p:sp>
        <p:nvSpPr>
          <p:cNvPr id="5" name="Freeform 5"/>
          <p:cNvSpPr/>
          <p:nvPr/>
        </p:nvSpPr>
        <p:spPr>
          <a:xfrm>
            <a:off x="2756530" y="5569196"/>
            <a:ext cx="2941896" cy="1829257"/>
          </a:xfrm>
          <a:custGeom>
            <a:avLst/>
            <a:gdLst/>
            <a:ahLst/>
            <a:cxnLst/>
            <a:rect l="l" t="t" r="r" b="b"/>
            <a:pathLst>
              <a:path w="2941896" h="1829257">
                <a:moveTo>
                  <a:pt x="0" y="0"/>
                </a:moveTo>
                <a:lnTo>
                  <a:pt x="2941896" y="0"/>
                </a:lnTo>
                <a:lnTo>
                  <a:pt x="2941896" y="1829257"/>
                </a:lnTo>
                <a:lnTo>
                  <a:pt x="0" y="1829257"/>
                </a:lnTo>
                <a:lnTo>
                  <a:pt x="0" y="0"/>
                </a:lnTo>
                <a:close/>
              </a:path>
            </a:pathLst>
          </a:custGeom>
          <a:blipFill>
            <a:blip r:embed="rId7"/>
            <a:stretch>
              <a:fillRect/>
            </a:stretch>
          </a:blipFill>
        </p:spPr>
        <p:txBody>
          <a:bodyPr/>
          <a:lstStyle/>
          <a:p>
            <a:endParaRPr lang="en-US"/>
          </a:p>
        </p:txBody>
      </p:sp>
      <p:sp>
        <p:nvSpPr>
          <p:cNvPr id="6" name="Freeform 6"/>
          <p:cNvSpPr/>
          <p:nvPr/>
        </p:nvSpPr>
        <p:spPr>
          <a:xfrm>
            <a:off x="2756530" y="7313871"/>
            <a:ext cx="6240966" cy="822960"/>
          </a:xfrm>
          <a:custGeom>
            <a:avLst/>
            <a:gdLst/>
            <a:ahLst/>
            <a:cxnLst/>
            <a:rect l="l" t="t" r="r" b="b"/>
            <a:pathLst>
              <a:path w="6240966" h="822960">
                <a:moveTo>
                  <a:pt x="0" y="0"/>
                </a:moveTo>
                <a:lnTo>
                  <a:pt x="6240966" y="0"/>
                </a:lnTo>
                <a:lnTo>
                  <a:pt x="6240966" y="822960"/>
                </a:lnTo>
                <a:lnTo>
                  <a:pt x="0" y="822960"/>
                </a:lnTo>
                <a:lnTo>
                  <a:pt x="0" y="0"/>
                </a:lnTo>
                <a:close/>
              </a:path>
            </a:pathLst>
          </a:custGeom>
          <a:blipFill>
            <a:blip r:embed="rId8"/>
            <a:stretch>
              <a:fillRect/>
            </a:stretch>
          </a:blipFill>
        </p:spPr>
        <p:txBody>
          <a:bodyPr/>
          <a:lstStyle/>
          <a:p>
            <a:endParaRPr lang="en-US"/>
          </a:p>
        </p:txBody>
      </p:sp>
      <p:sp>
        <p:nvSpPr>
          <p:cNvPr id="7" name="Freeform 7"/>
          <p:cNvSpPr/>
          <p:nvPr/>
        </p:nvSpPr>
        <p:spPr>
          <a:xfrm>
            <a:off x="2756530" y="8136331"/>
            <a:ext cx="7185084" cy="823417"/>
          </a:xfrm>
          <a:custGeom>
            <a:avLst/>
            <a:gdLst/>
            <a:ahLst/>
            <a:cxnLst/>
            <a:rect l="l" t="t" r="r" b="b"/>
            <a:pathLst>
              <a:path w="7185084" h="823417">
                <a:moveTo>
                  <a:pt x="0" y="0"/>
                </a:moveTo>
                <a:lnTo>
                  <a:pt x="7185084" y="0"/>
                </a:lnTo>
                <a:lnTo>
                  <a:pt x="7185084" y="823417"/>
                </a:lnTo>
                <a:lnTo>
                  <a:pt x="0" y="823417"/>
                </a:lnTo>
                <a:lnTo>
                  <a:pt x="0" y="0"/>
                </a:lnTo>
                <a:close/>
              </a:path>
            </a:pathLst>
          </a:custGeom>
          <a:blipFill>
            <a:blip r:embed="rId9"/>
            <a:stretch>
              <a:fillRect/>
            </a:stretch>
          </a:blipFill>
        </p:spPr>
        <p:txBody>
          <a:bodyPr/>
          <a:lstStyle/>
          <a:p>
            <a:endParaRPr lang="en-US"/>
          </a:p>
        </p:txBody>
      </p:sp>
      <p:sp>
        <p:nvSpPr>
          <p:cNvPr id="8" name="Freeform 8"/>
          <p:cNvSpPr/>
          <p:nvPr/>
        </p:nvSpPr>
        <p:spPr>
          <a:xfrm>
            <a:off x="2756530" y="8960206"/>
            <a:ext cx="3028564" cy="822960"/>
          </a:xfrm>
          <a:custGeom>
            <a:avLst/>
            <a:gdLst/>
            <a:ahLst/>
            <a:cxnLst/>
            <a:rect l="l" t="t" r="r" b="b"/>
            <a:pathLst>
              <a:path w="3028564" h="822960">
                <a:moveTo>
                  <a:pt x="0" y="0"/>
                </a:moveTo>
                <a:lnTo>
                  <a:pt x="3028564" y="0"/>
                </a:lnTo>
                <a:lnTo>
                  <a:pt x="3028564" y="822960"/>
                </a:lnTo>
                <a:lnTo>
                  <a:pt x="0" y="822960"/>
                </a:lnTo>
                <a:lnTo>
                  <a:pt x="0" y="0"/>
                </a:lnTo>
                <a:close/>
              </a:path>
            </a:pathLst>
          </a:custGeom>
          <a:blipFill>
            <a:blip r:embed="rId10"/>
            <a:stretch>
              <a:fillRect/>
            </a:stretch>
          </a:blipFill>
        </p:spPr>
        <p:txBody>
          <a:bodyPr/>
          <a:lstStyle/>
          <a:p>
            <a:endParaRPr lang="en-US"/>
          </a:p>
        </p:txBody>
      </p:sp>
      <p:sp>
        <p:nvSpPr>
          <p:cNvPr id="9" name="Freeform 9"/>
          <p:cNvSpPr/>
          <p:nvPr/>
        </p:nvSpPr>
        <p:spPr>
          <a:xfrm>
            <a:off x="447142" y="2486211"/>
            <a:ext cx="2539746" cy="731520"/>
          </a:xfrm>
          <a:custGeom>
            <a:avLst/>
            <a:gdLst/>
            <a:ahLst/>
            <a:cxnLst/>
            <a:rect l="l" t="t" r="r" b="b"/>
            <a:pathLst>
              <a:path w="2539746" h="731520">
                <a:moveTo>
                  <a:pt x="0" y="0"/>
                </a:moveTo>
                <a:lnTo>
                  <a:pt x="2539746" y="0"/>
                </a:lnTo>
                <a:lnTo>
                  <a:pt x="2539746" y="731520"/>
                </a:lnTo>
                <a:lnTo>
                  <a:pt x="0" y="731520"/>
                </a:lnTo>
                <a:lnTo>
                  <a:pt x="0" y="0"/>
                </a:lnTo>
                <a:close/>
              </a:path>
            </a:pathLst>
          </a:custGeom>
          <a:blipFill>
            <a:blip r:embed="rId11"/>
            <a:stretch>
              <a:fillRect/>
            </a:stretch>
          </a:blipFill>
        </p:spPr>
        <p:txBody>
          <a:bodyPr/>
          <a:lstStyle/>
          <a:p>
            <a:endParaRPr lang="en-US"/>
          </a:p>
        </p:txBody>
      </p:sp>
      <p:sp>
        <p:nvSpPr>
          <p:cNvPr id="10" name="Freeform 10"/>
          <p:cNvSpPr/>
          <p:nvPr/>
        </p:nvSpPr>
        <p:spPr>
          <a:xfrm>
            <a:off x="447142" y="3217731"/>
            <a:ext cx="2643945" cy="731520"/>
          </a:xfrm>
          <a:custGeom>
            <a:avLst/>
            <a:gdLst/>
            <a:ahLst/>
            <a:cxnLst/>
            <a:rect l="l" t="t" r="r" b="b"/>
            <a:pathLst>
              <a:path w="2643945" h="731520">
                <a:moveTo>
                  <a:pt x="0" y="0"/>
                </a:moveTo>
                <a:lnTo>
                  <a:pt x="2643944" y="0"/>
                </a:lnTo>
                <a:lnTo>
                  <a:pt x="2643944" y="731520"/>
                </a:lnTo>
                <a:lnTo>
                  <a:pt x="0" y="731520"/>
                </a:lnTo>
                <a:lnTo>
                  <a:pt x="0" y="0"/>
                </a:lnTo>
                <a:close/>
              </a:path>
            </a:pathLst>
          </a:custGeom>
          <a:blipFill>
            <a:blip r:embed="rId12"/>
            <a:stretch>
              <a:fillRect/>
            </a:stretch>
          </a:blipFill>
        </p:spPr>
        <p:txBody>
          <a:bodyPr/>
          <a:lstStyle/>
          <a:p>
            <a:endParaRPr lang="en-US"/>
          </a:p>
        </p:txBody>
      </p:sp>
      <p:sp>
        <p:nvSpPr>
          <p:cNvPr id="11" name="Freeform 11"/>
          <p:cNvSpPr/>
          <p:nvPr/>
        </p:nvSpPr>
        <p:spPr>
          <a:xfrm>
            <a:off x="447142" y="3948794"/>
            <a:ext cx="5447152" cy="731977"/>
          </a:xfrm>
          <a:custGeom>
            <a:avLst/>
            <a:gdLst/>
            <a:ahLst/>
            <a:cxnLst/>
            <a:rect l="l" t="t" r="r" b="b"/>
            <a:pathLst>
              <a:path w="5447152" h="731977">
                <a:moveTo>
                  <a:pt x="0" y="0"/>
                </a:moveTo>
                <a:lnTo>
                  <a:pt x="5447152" y="0"/>
                </a:lnTo>
                <a:lnTo>
                  <a:pt x="5447152" y="731977"/>
                </a:lnTo>
                <a:lnTo>
                  <a:pt x="0" y="731977"/>
                </a:lnTo>
                <a:lnTo>
                  <a:pt x="0" y="0"/>
                </a:lnTo>
                <a:close/>
              </a:path>
            </a:pathLst>
          </a:custGeom>
          <a:blipFill>
            <a:blip r:embed="rId13"/>
            <a:stretch>
              <a:fillRect/>
            </a:stretch>
          </a:blipFill>
        </p:spPr>
        <p:txBody>
          <a:bodyPr/>
          <a:lstStyle/>
          <a:p>
            <a:endParaRPr lang="en-US"/>
          </a:p>
        </p:txBody>
      </p:sp>
      <p:sp>
        <p:nvSpPr>
          <p:cNvPr id="12" name="Freeform 12"/>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14">
              <a:alphaModFix amt="13000"/>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03215" y="729282"/>
            <a:ext cx="14281571" cy="6032793"/>
          </a:xfrm>
          <a:prstGeom prst="rect">
            <a:avLst/>
          </a:prstGeom>
        </p:spPr>
        <p:txBody>
          <a:bodyPr lIns="0" tIns="0" rIns="0" bIns="0" rtlCol="0" anchor="t">
            <a:spAutoFit/>
          </a:bodyPr>
          <a:lstStyle/>
          <a:p>
            <a:pPr algn="ctr">
              <a:lnSpc>
                <a:spcPts val="9253"/>
              </a:lnSpc>
            </a:pPr>
            <a:r>
              <a:rPr lang="en-US" sz="6609" spc="-72">
                <a:solidFill>
                  <a:srgbClr val="334453"/>
                </a:solidFill>
                <a:latin typeface="IBM Plex Sans"/>
                <a:ea typeface="IBM Plex Sans"/>
                <a:cs typeface="IBM Plex Sans"/>
                <a:sym typeface="IBM Plex Sans"/>
              </a:rPr>
              <a:t>Associated Electric’s AI Program</a:t>
            </a:r>
          </a:p>
          <a:p>
            <a:pPr algn="ctr">
              <a:lnSpc>
                <a:spcPts val="9253"/>
              </a:lnSpc>
            </a:pPr>
            <a:endParaRPr lang="en-US" sz="6609" spc="-72">
              <a:solidFill>
                <a:srgbClr val="334453"/>
              </a:solidFill>
              <a:latin typeface="IBM Plex Sans"/>
              <a:ea typeface="IBM Plex Sans"/>
              <a:cs typeface="IBM Plex Sans"/>
              <a:sym typeface="IBM Plex Sans"/>
            </a:endParaRPr>
          </a:p>
          <a:p>
            <a:pPr algn="ctr">
              <a:lnSpc>
                <a:spcPts val="5871"/>
              </a:lnSpc>
            </a:pPr>
            <a:r>
              <a:rPr lang="en-US" sz="4194" spc="-41">
                <a:solidFill>
                  <a:srgbClr val="406274"/>
                </a:solidFill>
                <a:latin typeface="IBM Plex Sans"/>
                <a:ea typeface="IBM Plex Sans"/>
                <a:cs typeface="IBM Plex Sans"/>
                <a:sym typeface="IBM Plex Sans"/>
              </a:rPr>
              <a:t>Mission</a:t>
            </a:r>
          </a:p>
          <a:p>
            <a:pPr algn="ctr">
              <a:lnSpc>
                <a:spcPts val="5871"/>
              </a:lnSpc>
            </a:pPr>
            <a:endParaRPr lang="en-US" sz="4194" spc="-41">
              <a:solidFill>
                <a:srgbClr val="406274"/>
              </a:solidFill>
              <a:latin typeface="IBM Plex Sans"/>
              <a:ea typeface="IBM Plex Sans"/>
              <a:cs typeface="IBM Plex Sans"/>
              <a:sym typeface="IBM Plex Sans"/>
            </a:endParaRPr>
          </a:p>
          <a:p>
            <a:pPr algn="ctr">
              <a:lnSpc>
                <a:spcPts val="4210"/>
              </a:lnSpc>
            </a:pPr>
            <a:r>
              <a:rPr lang="en-US" sz="3906" spc="-50">
                <a:solidFill>
                  <a:srgbClr val="406274"/>
                </a:solidFill>
                <a:latin typeface="IBM Plex Sans"/>
                <a:ea typeface="IBM Plex Sans"/>
                <a:cs typeface="IBM Plex Sans"/>
                <a:sym typeface="IBM Plex Sans"/>
              </a:rPr>
              <a:t>Our mission is to </a:t>
            </a:r>
            <a:r>
              <a:rPr lang="en-US" sz="3906" b="1" i="1" spc="-50">
                <a:solidFill>
                  <a:srgbClr val="406274"/>
                </a:solidFill>
                <a:latin typeface="IBM Plex Sans Bold Italics"/>
                <a:ea typeface="IBM Plex Sans Bold Italics"/>
                <a:cs typeface="IBM Plex Sans Bold Italics"/>
                <a:sym typeface="IBM Plex Sans Bold Italics"/>
              </a:rPr>
              <a:t>amplify human potential</a:t>
            </a:r>
            <a:r>
              <a:rPr lang="en-US" sz="3906" i="1" spc="-50">
                <a:solidFill>
                  <a:srgbClr val="406274"/>
                </a:solidFill>
                <a:latin typeface="IBM Plex Sans Italics"/>
                <a:ea typeface="IBM Plex Sans Italics"/>
                <a:cs typeface="IBM Plex Sans Italics"/>
                <a:sym typeface="IBM Plex Sans Italics"/>
              </a:rPr>
              <a:t> </a:t>
            </a:r>
            <a:r>
              <a:rPr lang="en-US" sz="3906" spc="-50">
                <a:solidFill>
                  <a:srgbClr val="406274"/>
                </a:solidFill>
                <a:latin typeface="IBM Plex Sans"/>
                <a:ea typeface="IBM Plex Sans"/>
                <a:cs typeface="IBM Plex Sans"/>
                <a:sym typeface="IBM Plex Sans"/>
              </a:rPr>
              <a:t>in the organization, giving everyone access to new avenues of capability, productivity, creativity, and insight through GenAI technology in their products and platforms.</a:t>
            </a:r>
          </a:p>
        </p:txBody>
      </p:sp>
      <p:sp>
        <p:nvSpPr>
          <p:cNvPr id="3" name="TextBox 3"/>
          <p:cNvSpPr txBox="1"/>
          <p:nvPr/>
        </p:nvSpPr>
        <p:spPr>
          <a:xfrm>
            <a:off x="721004" y="9888507"/>
            <a:ext cx="2170871" cy="184937"/>
          </a:xfrm>
          <a:prstGeom prst="rect">
            <a:avLst/>
          </a:prstGeom>
        </p:spPr>
        <p:txBody>
          <a:bodyPr lIns="0" tIns="0" rIns="0" bIns="0" rtlCol="0" anchor="t">
            <a:spAutoFit/>
          </a:bodyPr>
          <a:lstStyle/>
          <a:p>
            <a:pPr algn="l">
              <a:lnSpc>
                <a:spcPts val="1461"/>
              </a:lnSpc>
            </a:pPr>
            <a:r>
              <a:rPr lang="en-US" sz="1044" spc="-12">
                <a:solidFill>
                  <a:srgbClr val="1E376C"/>
                </a:solidFill>
                <a:latin typeface="IBM Plex Sans"/>
                <a:ea typeface="IBM Plex Sans"/>
                <a:cs typeface="IBM Plex Sans"/>
                <a:sym typeface="IBM Plex Sans"/>
              </a:rPr>
              <a:t>Associated Electric Cooperative Inc.</a:t>
            </a:r>
          </a:p>
        </p:txBody>
      </p:sp>
      <p:sp>
        <p:nvSpPr>
          <p:cNvPr id="4" name="Freeform 4"/>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3">
              <a:alphaModFix amt="13000"/>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295918" y="4254390"/>
            <a:ext cx="3296071" cy="946825"/>
            <a:chOff x="0" y="0"/>
            <a:chExt cx="922973" cy="265132"/>
          </a:xfrm>
        </p:grpSpPr>
        <p:sp>
          <p:nvSpPr>
            <p:cNvPr id="3" name="Freeform 3"/>
            <p:cNvSpPr/>
            <p:nvPr/>
          </p:nvSpPr>
          <p:spPr>
            <a:xfrm>
              <a:off x="0" y="0"/>
              <a:ext cx="922973" cy="265132"/>
            </a:xfrm>
            <a:custGeom>
              <a:avLst/>
              <a:gdLst/>
              <a:ahLst/>
              <a:cxnLst/>
              <a:rect l="l" t="t" r="r" b="b"/>
              <a:pathLst>
                <a:path w="922973" h="265132">
                  <a:moveTo>
                    <a:pt x="0" y="0"/>
                  </a:moveTo>
                  <a:lnTo>
                    <a:pt x="922973" y="0"/>
                  </a:lnTo>
                  <a:lnTo>
                    <a:pt x="922973" y="265132"/>
                  </a:lnTo>
                  <a:lnTo>
                    <a:pt x="0" y="265132"/>
                  </a:lnTo>
                  <a:close/>
                </a:path>
              </a:pathLst>
            </a:custGeom>
            <a:solidFill>
              <a:srgbClr val="145DA0"/>
            </a:solidFill>
            <a:ln cap="sq">
              <a:noFill/>
              <a:prstDash val="solid"/>
              <a:miter/>
            </a:ln>
          </p:spPr>
          <p:txBody>
            <a:bodyPr/>
            <a:lstStyle/>
            <a:p>
              <a:endParaRPr lang="en-US"/>
            </a:p>
          </p:txBody>
        </p:sp>
        <p:sp>
          <p:nvSpPr>
            <p:cNvPr id="4" name="TextBox 4"/>
            <p:cNvSpPr txBox="1"/>
            <p:nvPr/>
          </p:nvSpPr>
          <p:spPr>
            <a:xfrm>
              <a:off x="0" y="-38100"/>
              <a:ext cx="922973"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5763230" y="4254390"/>
            <a:ext cx="3296071" cy="946825"/>
            <a:chOff x="0" y="0"/>
            <a:chExt cx="922973" cy="265132"/>
          </a:xfrm>
        </p:grpSpPr>
        <p:sp>
          <p:nvSpPr>
            <p:cNvPr id="6" name="Freeform 6"/>
            <p:cNvSpPr/>
            <p:nvPr/>
          </p:nvSpPr>
          <p:spPr>
            <a:xfrm>
              <a:off x="0" y="0"/>
              <a:ext cx="922973" cy="265132"/>
            </a:xfrm>
            <a:custGeom>
              <a:avLst/>
              <a:gdLst/>
              <a:ahLst/>
              <a:cxnLst/>
              <a:rect l="l" t="t" r="r" b="b"/>
              <a:pathLst>
                <a:path w="922973" h="265132">
                  <a:moveTo>
                    <a:pt x="0" y="0"/>
                  </a:moveTo>
                  <a:lnTo>
                    <a:pt x="922973" y="0"/>
                  </a:lnTo>
                  <a:lnTo>
                    <a:pt x="922973" y="265132"/>
                  </a:lnTo>
                  <a:lnTo>
                    <a:pt x="0" y="265132"/>
                  </a:lnTo>
                  <a:close/>
                </a:path>
              </a:pathLst>
            </a:custGeom>
            <a:solidFill>
              <a:srgbClr val="145DA0"/>
            </a:solidFill>
            <a:ln cap="sq">
              <a:noFill/>
              <a:prstDash val="solid"/>
              <a:miter/>
            </a:ln>
          </p:spPr>
          <p:txBody>
            <a:bodyPr/>
            <a:lstStyle/>
            <a:p>
              <a:endParaRPr lang="en-US"/>
            </a:p>
          </p:txBody>
        </p:sp>
        <p:sp>
          <p:nvSpPr>
            <p:cNvPr id="7" name="TextBox 7"/>
            <p:cNvSpPr txBox="1"/>
            <p:nvPr/>
          </p:nvSpPr>
          <p:spPr>
            <a:xfrm>
              <a:off x="0" y="-38100"/>
              <a:ext cx="922973"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9229516" y="4254390"/>
            <a:ext cx="3296071" cy="946825"/>
            <a:chOff x="0" y="0"/>
            <a:chExt cx="922973" cy="265132"/>
          </a:xfrm>
        </p:grpSpPr>
        <p:sp>
          <p:nvSpPr>
            <p:cNvPr id="9" name="Freeform 9"/>
            <p:cNvSpPr/>
            <p:nvPr/>
          </p:nvSpPr>
          <p:spPr>
            <a:xfrm>
              <a:off x="0" y="0"/>
              <a:ext cx="922973" cy="265132"/>
            </a:xfrm>
            <a:custGeom>
              <a:avLst/>
              <a:gdLst/>
              <a:ahLst/>
              <a:cxnLst/>
              <a:rect l="l" t="t" r="r" b="b"/>
              <a:pathLst>
                <a:path w="922973" h="265132">
                  <a:moveTo>
                    <a:pt x="0" y="0"/>
                  </a:moveTo>
                  <a:lnTo>
                    <a:pt x="922973" y="0"/>
                  </a:lnTo>
                  <a:lnTo>
                    <a:pt x="922973" y="265132"/>
                  </a:lnTo>
                  <a:lnTo>
                    <a:pt x="0" y="265132"/>
                  </a:lnTo>
                  <a:close/>
                </a:path>
              </a:pathLst>
            </a:custGeom>
            <a:solidFill>
              <a:srgbClr val="145DA0"/>
            </a:solidFill>
            <a:ln cap="sq">
              <a:noFill/>
              <a:prstDash val="solid"/>
              <a:miter/>
            </a:ln>
          </p:spPr>
          <p:txBody>
            <a:bodyPr/>
            <a:lstStyle/>
            <a:p>
              <a:endParaRPr lang="en-US"/>
            </a:p>
          </p:txBody>
        </p:sp>
        <p:sp>
          <p:nvSpPr>
            <p:cNvPr id="10" name="TextBox 10"/>
            <p:cNvSpPr txBox="1"/>
            <p:nvPr/>
          </p:nvSpPr>
          <p:spPr>
            <a:xfrm>
              <a:off x="0" y="-38100"/>
              <a:ext cx="922973"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 name="Group 11"/>
          <p:cNvGrpSpPr/>
          <p:nvPr/>
        </p:nvGrpSpPr>
        <p:grpSpPr>
          <a:xfrm>
            <a:off x="561849" y="8184711"/>
            <a:ext cx="3296071" cy="946825"/>
            <a:chOff x="0" y="0"/>
            <a:chExt cx="922973" cy="265132"/>
          </a:xfrm>
        </p:grpSpPr>
        <p:sp>
          <p:nvSpPr>
            <p:cNvPr id="12" name="Freeform 12"/>
            <p:cNvSpPr/>
            <p:nvPr/>
          </p:nvSpPr>
          <p:spPr>
            <a:xfrm>
              <a:off x="0" y="0"/>
              <a:ext cx="922973" cy="265132"/>
            </a:xfrm>
            <a:custGeom>
              <a:avLst/>
              <a:gdLst/>
              <a:ahLst/>
              <a:cxnLst/>
              <a:rect l="l" t="t" r="r" b="b"/>
              <a:pathLst>
                <a:path w="922973" h="265132">
                  <a:moveTo>
                    <a:pt x="0" y="0"/>
                  </a:moveTo>
                  <a:lnTo>
                    <a:pt x="922973" y="0"/>
                  </a:lnTo>
                  <a:lnTo>
                    <a:pt x="922973" y="265132"/>
                  </a:lnTo>
                  <a:lnTo>
                    <a:pt x="0" y="265132"/>
                  </a:lnTo>
                  <a:close/>
                </a:path>
              </a:pathLst>
            </a:custGeom>
            <a:solidFill>
              <a:srgbClr val="145DA0"/>
            </a:solidFill>
            <a:ln cap="sq">
              <a:noFill/>
              <a:prstDash val="solid"/>
              <a:miter/>
            </a:ln>
          </p:spPr>
          <p:txBody>
            <a:bodyPr/>
            <a:lstStyle/>
            <a:p>
              <a:endParaRPr lang="en-US"/>
            </a:p>
          </p:txBody>
        </p:sp>
        <p:sp>
          <p:nvSpPr>
            <p:cNvPr id="13" name="TextBox 13"/>
            <p:cNvSpPr txBox="1"/>
            <p:nvPr/>
          </p:nvSpPr>
          <p:spPr>
            <a:xfrm>
              <a:off x="0" y="-38100"/>
              <a:ext cx="922973"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4" name="Group 14"/>
          <p:cNvGrpSpPr/>
          <p:nvPr/>
        </p:nvGrpSpPr>
        <p:grpSpPr>
          <a:xfrm>
            <a:off x="4028136" y="8184711"/>
            <a:ext cx="3296071" cy="946825"/>
            <a:chOff x="0" y="0"/>
            <a:chExt cx="922973" cy="265132"/>
          </a:xfrm>
        </p:grpSpPr>
        <p:sp>
          <p:nvSpPr>
            <p:cNvPr id="15" name="Freeform 15"/>
            <p:cNvSpPr/>
            <p:nvPr/>
          </p:nvSpPr>
          <p:spPr>
            <a:xfrm>
              <a:off x="0" y="0"/>
              <a:ext cx="922973" cy="265132"/>
            </a:xfrm>
            <a:custGeom>
              <a:avLst/>
              <a:gdLst/>
              <a:ahLst/>
              <a:cxnLst/>
              <a:rect l="l" t="t" r="r" b="b"/>
              <a:pathLst>
                <a:path w="922973" h="265132">
                  <a:moveTo>
                    <a:pt x="0" y="0"/>
                  </a:moveTo>
                  <a:lnTo>
                    <a:pt x="922973" y="0"/>
                  </a:lnTo>
                  <a:lnTo>
                    <a:pt x="922973" y="265132"/>
                  </a:lnTo>
                  <a:lnTo>
                    <a:pt x="0" y="265132"/>
                  </a:lnTo>
                  <a:close/>
                </a:path>
              </a:pathLst>
            </a:custGeom>
            <a:solidFill>
              <a:srgbClr val="145DA0"/>
            </a:solidFill>
            <a:ln cap="sq">
              <a:noFill/>
              <a:prstDash val="solid"/>
              <a:miter/>
            </a:ln>
          </p:spPr>
          <p:txBody>
            <a:bodyPr/>
            <a:lstStyle/>
            <a:p>
              <a:endParaRPr lang="en-US"/>
            </a:p>
          </p:txBody>
        </p:sp>
        <p:sp>
          <p:nvSpPr>
            <p:cNvPr id="16" name="TextBox 16"/>
            <p:cNvSpPr txBox="1"/>
            <p:nvPr/>
          </p:nvSpPr>
          <p:spPr>
            <a:xfrm>
              <a:off x="0" y="-38100"/>
              <a:ext cx="922973"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7" name="Group 17"/>
          <p:cNvGrpSpPr/>
          <p:nvPr/>
        </p:nvGrpSpPr>
        <p:grpSpPr>
          <a:xfrm>
            <a:off x="-1766494" y="9340175"/>
            <a:ext cx="21820987" cy="946825"/>
            <a:chOff x="0" y="0"/>
            <a:chExt cx="6110362" cy="265132"/>
          </a:xfrm>
        </p:grpSpPr>
        <p:sp>
          <p:nvSpPr>
            <p:cNvPr id="18" name="Freeform 18"/>
            <p:cNvSpPr/>
            <p:nvPr/>
          </p:nvSpPr>
          <p:spPr>
            <a:xfrm>
              <a:off x="0" y="0"/>
              <a:ext cx="6110362" cy="265132"/>
            </a:xfrm>
            <a:custGeom>
              <a:avLst/>
              <a:gdLst/>
              <a:ahLst/>
              <a:cxnLst/>
              <a:rect l="l" t="t" r="r" b="b"/>
              <a:pathLst>
                <a:path w="6110362" h="265132">
                  <a:moveTo>
                    <a:pt x="0" y="0"/>
                  </a:moveTo>
                  <a:lnTo>
                    <a:pt x="6110362" y="0"/>
                  </a:lnTo>
                  <a:lnTo>
                    <a:pt x="6110362" y="265132"/>
                  </a:lnTo>
                  <a:lnTo>
                    <a:pt x="0" y="265132"/>
                  </a:lnTo>
                  <a:close/>
                </a:path>
              </a:pathLst>
            </a:custGeom>
            <a:solidFill>
              <a:srgbClr val="145DA0"/>
            </a:solidFill>
            <a:ln cap="sq">
              <a:noFill/>
              <a:prstDash val="solid"/>
              <a:miter/>
            </a:ln>
          </p:spPr>
          <p:txBody>
            <a:bodyPr/>
            <a:lstStyle/>
            <a:p>
              <a:endParaRPr lang="en-US"/>
            </a:p>
          </p:txBody>
        </p:sp>
        <p:sp>
          <p:nvSpPr>
            <p:cNvPr id="19" name="TextBox 19"/>
            <p:cNvSpPr txBox="1"/>
            <p:nvPr/>
          </p:nvSpPr>
          <p:spPr>
            <a:xfrm>
              <a:off x="0" y="-38100"/>
              <a:ext cx="6110362"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0" name="Group 20"/>
          <p:cNvGrpSpPr/>
          <p:nvPr/>
        </p:nvGrpSpPr>
        <p:grpSpPr>
          <a:xfrm>
            <a:off x="-1766494" y="-816076"/>
            <a:ext cx="21820987" cy="1762900"/>
            <a:chOff x="0" y="0"/>
            <a:chExt cx="6110362" cy="493651"/>
          </a:xfrm>
        </p:grpSpPr>
        <p:sp>
          <p:nvSpPr>
            <p:cNvPr id="21" name="Freeform 21"/>
            <p:cNvSpPr/>
            <p:nvPr/>
          </p:nvSpPr>
          <p:spPr>
            <a:xfrm>
              <a:off x="0" y="0"/>
              <a:ext cx="6110362" cy="493651"/>
            </a:xfrm>
            <a:custGeom>
              <a:avLst/>
              <a:gdLst/>
              <a:ahLst/>
              <a:cxnLst/>
              <a:rect l="l" t="t" r="r" b="b"/>
              <a:pathLst>
                <a:path w="6110362" h="493651">
                  <a:moveTo>
                    <a:pt x="0" y="0"/>
                  </a:moveTo>
                  <a:lnTo>
                    <a:pt x="6110362" y="0"/>
                  </a:lnTo>
                  <a:lnTo>
                    <a:pt x="6110362" y="493651"/>
                  </a:lnTo>
                  <a:lnTo>
                    <a:pt x="0" y="493651"/>
                  </a:lnTo>
                  <a:close/>
                </a:path>
              </a:pathLst>
            </a:custGeom>
            <a:solidFill>
              <a:srgbClr val="145DA0"/>
            </a:solidFill>
            <a:ln cap="sq">
              <a:noFill/>
              <a:prstDash val="solid"/>
              <a:miter/>
            </a:ln>
          </p:spPr>
          <p:txBody>
            <a:bodyPr/>
            <a:lstStyle/>
            <a:p>
              <a:endParaRPr lang="en-US"/>
            </a:p>
          </p:txBody>
        </p:sp>
        <p:sp>
          <p:nvSpPr>
            <p:cNvPr id="22" name="TextBox 22"/>
            <p:cNvSpPr txBox="1"/>
            <p:nvPr/>
          </p:nvSpPr>
          <p:spPr>
            <a:xfrm>
              <a:off x="0" y="-38100"/>
              <a:ext cx="6110362" cy="53175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3" name="Group 23"/>
          <p:cNvGrpSpPr/>
          <p:nvPr/>
        </p:nvGrpSpPr>
        <p:grpSpPr>
          <a:xfrm>
            <a:off x="7495039" y="8184711"/>
            <a:ext cx="3296071" cy="946825"/>
            <a:chOff x="0" y="0"/>
            <a:chExt cx="922973" cy="265132"/>
          </a:xfrm>
        </p:grpSpPr>
        <p:sp>
          <p:nvSpPr>
            <p:cNvPr id="24" name="Freeform 24"/>
            <p:cNvSpPr/>
            <p:nvPr/>
          </p:nvSpPr>
          <p:spPr>
            <a:xfrm>
              <a:off x="0" y="0"/>
              <a:ext cx="922973" cy="265132"/>
            </a:xfrm>
            <a:custGeom>
              <a:avLst/>
              <a:gdLst/>
              <a:ahLst/>
              <a:cxnLst/>
              <a:rect l="l" t="t" r="r" b="b"/>
              <a:pathLst>
                <a:path w="922973" h="265132">
                  <a:moveTo>
                    <a:pt x="0" y="0"/>
                  </a:moveTo>
                  <a:lnTo>
                    <a:pt x="922973" y="0"/>
                  </a:lnTo>
                  <a:lnTo>
                    <a:pt x="922973" y="265132"/>
                  </a:lnTo>
                  <a:lnTo>
                    <a:pt x="0" y="265132"/>
                  </a:lnTo>
                  <a:close/>
                </a:path>
              </a:pathLst>
            </a:custGeom>
            <a:solidFill>
              <a:srgbClr val="145DA0"/>
            </a:solidFill>
            <a:ln cap="sq">
              <a:noFill/>
              <a:prstDash val="solid"/>
              <a:miter/>
            </a:ln>
          </p:spPr>
          <p:txBody>
            <a:bodyPr/>
            <a:lstStyle/>
            <a:p>
              <a:endParaRPr lang="en-US"/>
            </a:p>
          </p:txBody>
        </p:sp>
        <p:sp>
          <p:nvSpPr>
            <p:cNvPr id="25" name="TextBox 25"/>
            <p:cNvSpPr txBox="1"/>
            <p:nvPr/>
          </p:nvSpPr>
          <p:spPr>
            <a:xfrm>
              <a:off x="0" y="-38100"/>
              <a:ext cx="922973"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10962560" y="8184711"/>
            <a:ext cx="3296071" cy="946825"/>
            <a:chOff x="0" y="0"/>
            <a:chExt cx="922973" cy="265132"/>
          </a:xfrm>
        </p:grpSpPr>
        <p:sp>
          <p:nvSpPr>
            <p:cNvPr id="27" name="Freeform 27"/>
            <p:cNvSpPr/>
            <p:nvPr/>
          </p:nvSpPr>
          <p:spPr>
            <a:xfrm>
              <a:off x="0" y="0"/>
              <a:ext cx="922973" cy="265132"/>
            </a:xfrm>
            <a:custGeom>
              <a:avLst/>
              <a:gdLst/>
              <a:ahLst/>
              <a:cxnLst/>
              <a:rect l="l" t="t" r="r" b="b"/>
              <a:pathLst>
                <a:path w="922973" h="265132">
                  <a:moveTo>
                    <a:pt x="0" y="0"/>
                  </a:moveTo>
                  <a:lnTo>
                    <a:pt x="922973" y="0"/>
                  </a:lnTo>
                  <a:lnTo>
                    <a:pt x="922973" y="265132"/>
                  </a:lnTo>
                  <a:lnTo>
                    <a:pt x="0" y="265132"/>
                  </a:lnTo>
                  <a:close/>
                </a:path>
              </a:pathLst>
            </a:custGeom>
            <a:solidFill>
              <a:srgbClr val="145DA0"/>
            </a:solidFill>
            <a:ln cap="sq">
              <a:noFill/>
              <a:prstDash val="solid"/>
              <a:miter/>
            </a:ln>
          </p:spPr>
          <p:txBody>
            <a:bodyPr/>
            <a:lstStyle/>
            <a:p>
              <a:endParaRPr lang="en-US"/>
            </a:p>
          </p:txBody>
        </p:sp>
        <p:sp>
          <p:nvSpPr>
            <p:cNvPr id="28" name="TextBox 28"/>
            <p:cNvSpPr txBox="1"/>
            <p:nvPr/>
          </p:nvSpPr>
          <p:spPr>
            <a:xfrm>
              <a:off x="0" y="-38100"/>
              <a:ext cx="922973"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9" name="Group 29"/>
          <p:cNvGrpSpPr/>
          <p:nvPr/>
        </p:nvGrpSpPr>
        <p:grpSpPr>
          <a:xfrm>
            <a:off x="12697037" y="4254390"/>
            <a:ext cx="3296071" cy="946825"/>
            <a:chOff x="0" y="0"/>
            <a:chExt cx="922973" cy="265132"/>
          </a:xfrm>
        </p:grpSpPr>
        <p:sp>
          <p:nvSpPr>
            <p:cNvPr id="30" name="Freeform 30"/>
            <p:cNvSpPr/>
            <p:nvPr/>
          </p:nvSpPr>
          <p:spPr>
            <a:xfrm>
              <a:off x="0" y="0"/>
              <a:ext cx="922973" cy="265132"/>
            </a:xfrm>
            <a:custGeom>
              <a:avLst/>
              <a:gdLst/>
              <a:ahLst/>
              <a:cxnLst/>
              <a:rect l="l" t="t" r="r" b="b"/>
              <a:pathLst>
                <a:path w="922973" h="265132">
                  <a:moveTo>
                    <a:pt x="0" y="0"/>
                  </a:moveTo>
                  <a:lnTo>
                    <a:pt x="922973" y="0"/>
                  </a:lnTo>
                  <a:lnTo>
                    <a:pt x="922973" y="265132"/>
                  </a:lnTo>
                  <a:lnTo>
                    <a:pt x="0" y="265132"/>
                  </a:lnTo>
                  <a:close/>
                </a:path>
              </a:pathLst>
            </a:custGeom>
            <a:solidFill>
              <a:srgbClr val="145DA0"/>
            </a:solidFill>
            <a:ln cap="sq">
              <a:noFill/>
              <a:prstDash val="solid"/>
              <a:miter/>
            </a:ln>
          </p:spPr>
          <p:txBody>
            <a:bodyPr/>
            <a:lstStyle/>
            <a:p>
              <a:endParaRPr lang="en-US"/>
            </a:p>
          </p:txBody>
        </p:sp>
        <p:sp>
          <p:nvSpPr>
            <p:cNvPr id="31" name="TextBox 31"/>
            <p:cNvSpPr txBox="1"/>
            <p:nvPr/>
          </p:nvSpPr>
          <p:spPr>
            <a:xfrm>
              <a:off x="0" y="-38100"/>
              <a:ext cx="922973"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2" name="Group 32"/>
          <p:cNvGrpSpPr/>
          <p:nvPr/>
        </p:nvGrpSpPr>
        <p:grpSpPr>
          <a:xfrm>
            <a:off x="2966047" y="2162390"/>
            <a:ext cx="1955812" cy="195581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txBody>
            <a:bodyPr/>
            <a:lstStyle/>
            <a:p>
              <a:endParaRPr lang="en-US"/>
            </a:p>
          </p:txBody>
        </p:sp>
      </p:grpSp>
      <p:grpSp>
        <p:nvGrpSpPr>
          <p:cNvPr id="34" name="Group 34"/>
          <p:cNvGrpSpPr/>
          <p:nvPr/>
        </p:nvGrpSpPr>
        <p:grpSpPr>
          <a:xfrm>
            <a:off x="6520995" y="2162390"/>
            <a:ext cx="1955812" cy="195581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848" r="-848" b="-27121"/>
              </a:stretch>
            </a:blipFill>
          </p:spPr>
          <p:txBody>
            <a:bodyPr/>
            <a:lstStyle/>
            <a:p>
              <a:endParaRPr lang="en-US"/>
            </a:p>
          </p:txBody>
        </p:sp>
      </p:grpSp>
      <p:grpSp>
        <p:nvGrpSpPr>
          <p:cNvPr id="36" name="Group 36"/>
          <p:cNvGrpSpPr/>
          <p:nvPr/>
        </p:nvGrpSpPr>
        <p:grpSpPr>
          <a:xfrm>
            <a:off x="9899645" y="2162390"/>
            <a:ext cx="1955812" cy="195581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6845" t="-3422" b="-3422"/>
              </a:stretch>
            </a:blipFill>
          </p:spPr>
          <p:txBody>
            <a:bodyPr/>
            <a:lstStyle/>
            <a:p>
              <a:endParaRPr lang="en-US"/>
            </a:p>
          </p:txBody>
        </p:sp>
      </p:grpSp>
      <p:grpSp>
        <p:nvGrpSpPr>
          <p:cNvPr id="38" name="Group 38"/>
          <p:cNvGrpSpPr/>
          <p:nvPr/>
        </p:nvGrpSpPr>
        <p:grpSpPr>
          <a:xfrm>
            <a:off x="13367166" y="2162390"/>
            <a:ext cx="1955812" cy="195581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13689" t="-15115" r="-8343" b="-54184"/>
              </a:stretch>
            </a:blipFill>
          </p:spPr>
          <p:txBody>
            <a:bodyPr/>
            <a:lstStyle/>
            <a:p>
              <a:endParaRPr lang="en-US"/>
            </a:p>
          </p:txBody>
        </p:sp>
      </p:grpSp>
      <p:grpSp>
        <p:nvGrpSpPr>
          <p:cNvPr id="40" name="Group 40"/>
          <p:cNvGrpSpPr/>
          <p:nvPr/>
        </p:nvGrpSpPr>
        <p:grpSpPr>
          <a:xfrm>
            <a:off x="1229003" y="6095549"/>
            <a:ext cx="1955812" cy="1955812"/>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4112" t="-2056" b="-2056"/>
              </a:stretch>
            </a:blipFill>
          </p:spPr>
          <p:txBody>
            <a:bodyPr/>
            <a:lstStyle/>
            <a:p>
              <a:endParaRPr lang="en-US"/>
            </a:p>
          </p:txBody>
        </p:sp>
      </p:grpSp>
      <p:grpSp>
        <p:nvGrpSpPr>
          <p:cNvPr id="42" name="Group 42"/>
          <p:cNvGrpSpPr/>
          <p:nvPr/>
        </p:nvGrpSpPr>
        <p:grpSpPr>
          <a:xfrm>
            <a:off x="4786926" y="6098037"/>
            <a:ext cx="1955812" cy="1955812"/>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txBody>
            <a:bodyPr/>
            <a:lstStyle/>
            <a:p>
              <a:endParaRPr lang="en-US"/>
            </a:p>
          </p:txBody>
        </p:sp>
      </p:grpSp>
      <p:grpSp>
        <p:nvGrpSpPr>
          <p:cNvPr id="44" name="Group 44"/>
          <p:cNvGrpSpPr/>
          <p:nvPr/>
        </p:nvGrpSpPr>
        <p:grpSpPr>
          <a:xfrm>
            <a:off x="8253830" y="6098037"/>
            <a:ext cx="1955812" cy="1955812"/>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n-US"/>
            </a:p>
          </p:txBody>
        </p:sp>
      </p:grpSp>
      <p:grpSp>
        <p:nvGrpSpPr>
          <p:cNvPr id="46" name="Group 46"/>
          <p:cNvGrpSpPr/>
          <p:nvPr/>
        </p:nvGrpSpPr>
        <p:grpSpPr>
          <a:xfrm>
            <a:off x="11630461" y="6098037"/>
            <a:ext cx="1955812" cy="195581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txBody>
            <a:bodyPr/>
            <a:lstStyle/>
            <a:p>
              <a:endParaRPr lang="en-US"/>
            </a:p>
          </p:txBody>
        </p:sp>
      </p:grpSp>
      <p:grpSp>
        <p:nvGrpSpPr>
          <p:cNvPr id="48" name="Group 48"/>
          <p:cNvGrpSpPr/>
          <p:nvPr/>
        </p:nvGrpSpPr>
        <p:grpSpPr>
          <a:xfrm>
            <a:off x="14430080" y="8182222"/>
            <a:ext cx="3296071" cy="946825"/>
            <a:chOff x="0" y="0"/>
            <a:chExt cx="922973" cy="265132"/>
          </a:xfrm>
        </p:grpSpPr>
        <p:sp>
          <p:nvSpPr>
            <p:cNvPr id="49" name="Freeform 49"/>
            <p:cNvSpPr/>
            <p:nvPr/>
          </p:nvSpPr>
          <p:spPr>
            <a:xfrm>
              <a:off x="0" y="0"/>
              <a:ext cx="922973" cy="265132"/>
            </a:xfrm>
            <a:custGeom>
              <a:avLst/>
              <a:gdLst/>
              <a:ahLst/>
              <a:cxnLst/>
              <a:rect l="l" t="t" r="r" b="b"/>
              <a:pathLst>
                <a:path w="922973" h="265132">
                  <a:moveTo>
                    <a:pt x="0" y="0"/>
                  </a:moveTo>
                  <a:lnTo>
                    <a:pt x="922973" y="0"/>
                  </a:lnTo>
                  <a:lnTo>
                    <a:pt x="922973" y="265132"/>
                  </a:lnTo>
                  <a:lnTo>
                    <a:pt x="0" y="265132"/>
                  </a:lnTo>
                  <a:close/>
                </a:path>
              </a:pathLst>
            </a:custGeom>
            <a:solidFill>
              <a:srgbClr val="145DA0"/>
            </a:solidFill>
            <a:ln cap="sq">
              <a:noFill/>
              <a:prstDash val="solid"/>
              <a:miter/>
            </a:ln>
          </p:spPr>
          <p:txBody>
            <a:bodyPr/>
            <a:lstStyle/>
            <a:p>
              <a:endParaRPr lang="en-US"/>
            </a:p>
          </p:txBody>
        </p:sp>
        <p:sp>
          <p:nvSpPr>
            <p:cNvPr id="50" name="TextBox 50"/>
            <p:cNvSpPr txBox="1"/>
            <p:nvPr/>
          </p:nvSpPr>
          <p:spPr>
            <a:xfrm>
              <a:off x="0" y="-38100"/>
              <a:ext cx="922973" cy="30323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1" name="Group 51"/>
          <p:cNvGrpSpPr/>
          <p:nvPr/>
        </p:nvGrpSpPr>
        <p:grpSpPr>
          <a:xfrm>
            <a:off x="15097982" y="6095549"/>
            <a:ext cx="1955812" cy="1955812"/>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en-US"/>
            </a:p>
          </p:txBody>
        </p:sp>
      </p:grpSp>
      <p:sp>
        <p:nvSpPr>
          <p:cNvPr id="53" name="TextBox 53"/>
          <p:cNvSpPr txBox="1"/>
          <p:nvPr/>
        </p:nvSpPr>
        <p:spPr>
          <a:xfrm>
            <a:off x="5506781" y="1125983"/>
            <a:ext cx="7274437" cy="771523"/>
          </a:xfrm>
          <a:prstGeom prst="rect">
            <a:avLst/>
          </a:prstGeom>
        </p:spPr>
        <p:txBody>
          <a:bodyPr lIns="0" tIns="0" rIns="0" bIns="0" rtlCol="0" anchor="t">
            <a:spAutoFit/>
          </a:bodyPr>
          <a:lstStyle/>
          <a:p>
            <a:pPr marL="0" lvl="0" indent="0" algn="ctr">
              <a:lnSpc>
                <a:spcPts val="6300"/>
              </a:lnSpc>
              <a:spcBef>
                <a:spcPct val="0"/>
              </a:spcBef>
            </a:pPr>
            <a:r>
              <a:rPr lang="en-US" sz="4500">
                <a:solidFill>
                  <a:srgbClr val="145DA0"/>
                </a:solidFill>
                <a:latin typeface="Open Sans Extra Bold"/>
                <a:ea typeface="Open Sans Extra Bold"/>
                <a:cs typeface="Open Sans Extra Bold"/>
                <a:sym typeface="Open Sans Extra Bold"/>
              </a:rPr>
              <a:t>Our Team</a:t>
            </a:r>
          </a:p>
        </p:txBody>
      </p:sp>
      <p:sp>
        <p:nvSpPr>
          <p:cNvPr id="54" name="TextBox 54"/>
          <p:cNvSpPr txBox="1"/>
          <p:nvPr/>
        </p:nvSpPr>
        <p:spPr>
          <a:xfrm>
            <a:off x="2623230" y="4367043"/>
            <a:ext cx="2641447" cy="375591"/>
          </a:xfrm>
          <a:prstGeom prst="rect">
            <a:avLst/>
          </a:prstGeom>
        </p:spPr>
        <p:txBody>
          <a:bodyPr lIns="0" tIns="0" rIns="0" bIns="0" rtlCol="0" anchor="t">
            <a:spAutoFit/>
          </a:bodyPr>
          <a:lstStyle/>
          <a:p>
            <a:pPr algn="ctr">
              <a:lnSpc>
                <a:spcPts val="2923"/>
              </a:lnSpc>
            </a:pPr>
            <a:r>
              <a:rPr lang="en-US" sz="2087" b="1" spc="39">
                <a:solidFill>
                  <a:srgbClr val="FDFDFD"/>
                </a:solidFill>
                <a:latin typeface="Poppins Bold"/>
                <a:ea typeface="Poppins Bold"/>
                <a:cs typeface="Poppins Bold"/>
                <a:sym typeface="Poppins Bold"/>
              </a:rPr>
              <a:t>Charlie Evans</a:t>
            </a:r>
          </a:p>
        </p:txBody>
      </p:sp>
      <p:sp>
        <p:nvSpPr>
          <p:cNvPr id="55" name="TextBox 55"/>
          <p:cNvSpPr txBox="1"/>
          <p:nvPr/>
        </p:nvSpPr>
        <p:spPr>
          <a:xfrm>
            <a:off x="2623230" y="4738371"/>
            <a:ext cx="2641447" cy="283516"/>
          </a:xfrm>
          <a:prstGeom prst="rect">
            <a:avLst/>
          </a:prstGeom>
        </p:spPr>
        <p:txBody>
          <a:bodyPr lIns="0" tIns="0" rIns="0" bIns="0" rtlCol="0" anchor="t">
            <a:spAutoFit/>
          </a:bodyPr>
          <a:lstStyle/>
          <a:p>
            <a:pPr algn="ctr">
              <a:lnSpc>
                <a:spcPts val="2223"/>
              </a:lnSpc>
            </a:pPr>
            <a:r>
              <a:rPr lang="en-US" sz="1587" spc="-31">
                <a:solidFill>
                  <a:srgbClr val="FDFDFD"/>
                </a:solidFill>
                <a:latin typeface="Poppins"/>
                <a:ea typeface="Poppins"/>
                <a:cs typeface="Poppins"/>
                <a:sym typeface="Poppins"/>
              </a:rPr>
              <a:t>AI Program Team Lead</a:t>
            </a:r>
          </a:p>
        </p:txBody>
      </p:sp>
      <p:sp>
        <p:nvSpPr>
          <p:cNvPr id="56" name="TextBox 56"/>
          <p:cNvSpPr txBox="1"/>
          <p:nvPr/>
        </p:nvSpPr>
        <p:spPr>
          <a:xfrm>
            <a:off x="6090542" y="4367043"/>
            <a:ext cx="2641447" cy="375591"/>
          </a:xfrm>
          <a:prstGeom prst="rect">
            <a:avLst/>
          </a:prstGeom>
        </p:spPr>
        <p:txBody>
          <a:bodyPr lIns="0" tIns="0" rIns="0" bIns="0" rtlCol="0" anchor="t">
            <a:spAutoFit/>
          </a:bodyPr>
          <a:lstStyle/>
          <a:p>
            <a:pPr algn="ctr">
              <a:lnSpc>
                <a:spcPts val="2923"/>
              </a:lnSpc>
            </a:pPr>
            <a:r>
              <a:rPr lang="en-US" sz="2087" b="1" spc="39">
                <a:solidFill>
                  <a:srgbClr val="FDFDFD"/>
                </a:solidFill>
                <a:latin typeface="Poppins Bold"/>
                <a:ea typeface="Poppins Bold"/>
                <a:cs typeface="Poppins Bold"/>
                <a:sym typeface="Poppins Bold"/>
              </a:rPr>
              <a:t>Brian Prestwood</a:t>
            </a:r>
          </a:p>
        </p:txBody>
      </p:sp>
      <p:sp>
        <p:nvSpPr>
          <p:cNvPr id="57" name="TextBox 57"/>
          <p:cNvSpPr txBox="1"/>
          <p:nvPr/>
        </p:nvSpPr>
        <p:spPr>
          <a:xfrm>
            <a:off x="6090542" y="4738371"/>
            <a:ext cx="2641447" cy="283516"/>
          </a:xfrm>
          <a:prstGeom prst="rect">
            <a:avLst/>
          </a:prstGeom>
        </p:spPr>
        <p:txBody>
          <a:bodyPr lIns="0" tIns="0" rIns="0" bIns="0" rtlCol="0" anchor="t">
            <a:spAutoFit/>
          </a:bodyPr>
          <a:lstStyle/>
          <a:p>
            <a:pPr algn="ctr">
              <a:lnSpc>
                <a:spcPts val="2223"/>
              </a:lnSpc>
            </a:pPr>
            <a:r>
              <a:rPr lang="en-US" sz="1587" spc="-31">
                <a:solidFill>
                  <a:srgbClr val="FDFDFD"/>
                </a:solidFill>
                <a:latin typeface="Poppins"/>
                <a:ea typeface="Poppins"/>
                <a:cs typeface="Poppins"/>
                <a:sym typeface="Poppins"/>
              </a:rPr>
              <a:t>CCR, Exec Champion</a:t>
            </a:r>
          </a:p>
        </p:txBody>
      </p:sp>
      <p:sp>
        <p:nvSpPr>
          <p:cNvPr id="58" name="TextBox 58"/>
          <p:cNvSpPr txBox="1"/>
          <p:nvPr/>
        </p:nvSpPr>
        <p:spPr>
          <a:xfrm>
            <a:off x="9556828" y="4367043"/>
            <a:ext cx="2641447" cy="375591"/>
          </a:xfrm>
          <a:prstGeom prst="rect">
            <a:avLst/>
          </a:prstGeom>
        </p:spPr>
        <p:txBody>
          <a:bodyPr lIns="0" tIns="0" rIns="0" bIns="0" rtlCol="0" anchor="t">
            <a:spAutoFit/>
          </a:bodyPr>
          <a:lstStyle/>
          <a:p>
            <a:pPr algn="ctr">
              <a:lnSpc>
                <a:spcPts val="2923"/>
              </a:lnSpc>
            </a:pPr>
            <a:r>
              <a:rPr lang="en-US" sz="2087" b="1" spc="39">
                <a:solidFill>
                  <a:srgbClr val="FDFDFD"/>
                </a:solidFill>
                <a:latin typeface="Poppins Bold"/>
                <a:ea typeface="Poppins Bold"/>
                <a:cs typeface="Poppins Bold"/>
                <a:sym typeface="Poppins Bold"/>
              </a:rPr>
              <a:t>Tammy Mason</a:t>
            </a:r>
          </a:p>
        </p:txBody>
      </p:sp>
      <p:sp>
        <p:nvSpPr>
          <p:cNvPr id="59" name="TextBox 59"/>
          <p:cNvSpPr txBox="1"/>
          <p:nvPr/>
        </p:nvSpPr>
        <p:spPr>
          <a:xfrm>
            <a:off x="9556828" y="4738371"/>
            <a:ext cx="2641447" cy="283516"/>
          </a:xfrm>
          <a:prstGeom prst="rect">
            <a:avLst/>
          </a:prstGeom>
        </p:spPr>
        <p:txBody>
          <a:bodyPr lIns="0" tIns="0" rIns="0" bIns="0" rtlCol="0" anchor="t">
            <a:spAutoFit/>
          </a:bodyPr>
          <a:lstStyle/>
          <a:p>
            <a:pPr algn="ctr">
              <a:lnSpc>
                <a:spcPts val="2223"/>
              </a:lnSpc>
            </a:pPr>
            <a:r>
              <a:rPr lang="en-US" sz="1587" spc="-31">
                <a:solidFill>
                  <a:srgbClr val="FDFDFD"/>
                </a:solidFill>
                <a:latin typeface="Poppins"/>
                <a:ea typeface="Poppins"/>
                <a:cs typeface="Poppins"/>
                <a:sym typeface="Poppins"/>
              </a:rPr>
              <a:t>Human Resources</a:t>
            </a:r>
          </a:p>
        </p:txBody>
      </p:sp>
      <p:sp>
        <p:nvSpPr>
          <p:cNvPr id="60" name="TextBox 60"/>
          <p:cNvSpPr txBox="1"/>
          <p:nvPr/>
        </p:nvSpPr>
        <p:spPr>
          <a:xfrm>
            <a:off x="891388" y="8312196"/>
            <a:ext cx="2641447" cy="375591"/>
          </a:xfrm>
          <a:prstGeom prst="rect">
            <a:avLst/>
          </a:prstGeom>
        </p:spPr>
        <p:txBody>
          <a:bodyPr lIns="0" tIns="0" rIns="0" bIns="0" rtlCol="0" anchor="t">
            <a:spAutoFit/>
          </a:bodyPr>
          <a:lstStyle/>
          <a:p>
            <a:pPr algn="ctr">
              <a:lnSpc>
                <a:spcPts val="2923"/>
              </a:lnSpc>
            </a:pPr>
            <a:r>
              <a:rPr lang="en-US" sz="2087" b="1" spc="39">
                <a:solidFill>
                  <a:srgbClr val="FDFDFD"/>
                </a:solidFill>
                <a:latin typeface="Poppins Bold"/>
                <a:ea typeface="Poppins Bold"/>
                <a:cs typeface="Poppins Bold"/>
                <a:sym typeface="Poppins Bold"/>
              </a:rPr>
              <a:t>Robin Harrison</a:t>
            </a:r>
          </a:p>
        </p:txBody>
      </p:sp>
      <p:sp>
        <p:nvSpPr>
          <p:cNvPr id="61" name="TextBox 61"/>
          <p:cNvSpPr txBox="1"/>
          <p:nvPr/>
        </p:nvSpPr>
        <p:spPr>
          <a:xfrm>
            <a:off x="889161" y="8668692"/>
            <a:ext cx="2641447" cy="283516"/>
          </a:xfrm>
          <a:prstGeom prst="rect">
            <a:avLst/>
          </a:prstGeom>
        </p:spPr>
        <p:txBody>
          <a:bodyPr lIns="0" tIns="0" rIns="0" bIns="0" rtlCol="0" anchor="t">
            <a:spAutoFit/>
          </a:bodyPr>
          <a:lstStyle/>
          <a:p>
            <a:pPr algn="ctr">
              <a:lnSpc>
                <a:spcPts val="2223"/>
              </a:lnSpc>
            </a:pPr>
            <a:r>
              <a:rPr lang="en-US" sz="1587" spc="-31">
                <a:solidFill>
                  <a:srgbClr val="FDFDFD"/>
                </a:solidFill>
                <a:latin typeface="Poppins"/>
                <a:ea typeface="Poppins"/>
                <a:cs typeface="Poppins"/>
                <a:sym typeface="Poppins"/>
              </a:rPr>
              <a:t>Communications</a:t>
            </a:r>
          </a:p>
        </p:txBody>
      </p:sp>
      <p:sp>
        <p:nvSpPr>
          <p:cNvPr id="62" name="TextBox 62"/>
          <p:cNvSpPr txBox="1"/>
          <p:nvPr/>
        </p:nvSpPr>
        <p:spPr>
          <a:xfrm>
            <a:off x="4353220" y="8297364"/>
            <a:ext cx="2641447" cy="375591"/>
          </a:xfrm>
          <a:prstGeom prst="rect">
            <a:avLst/>
          </a:prstGeom>
        </p:spPr>
        <p:txBody>
          <a:bodyPr lIns="0" tIns="0" rIns="0" bIns="0" rtlCol="0" anchor="t">
            <a:spAutoFit/>
          </a:bodyPr>
          <a:lstStyle/>
          <a:p>
            <a:pPr algn="ctr">
              <a:lnSpc>
                <a:spcPts val="2923"/>
              </a:lnSpc>
            </a:pPr>
            <a:r>
              <a:rPr lang="en-US" sz="2087" b="1" spc="39">
                <a:solidFill>
                  <a:srgbClr val="FDFDFD"/>
                </a:solidFill>
                <a:latin typeface="Poppins Bold"/>
                <a:ea typeface="Poppins Bold"/>
                <a:cs typeface="Poppins Bold"/>
                <a:sym typeface="Poppins Bold"/>
              </a:rPr>
              <a:t>Dayna Havemann</a:t>
            </a:r>
          </a:p>
        </p:txBody>
      </p:sp>
      <p:sp>
        <p:nvSpPr>
          <p:cNvPr id="63" name="TextBox 63"/>
          <p:cNvSpPr txBox="1"/>
          <p:nvPr/>
        </p:nvSpPr>
        <p:spPr>
          <a:xfrm>
            <a:off x="4353220" y="8668692"/>
            <a:ext cx="2641447" cy="283516"/>
          </a:xfrm>
          <a:prstGeom prst="rect">
            <a:avLst/>
          </a:prstGeom>
        </p:spPr>
        <p:txBody>
          <a:bodyPr lIns="0" tIns="0" rIns="0" bIns="0" rtlCol="0" anchor="t">
            <a:spAutoFit/>
          </a:bodyPr>
          <a:lstStyle/>
          <a:p>
            <a:pPr algn="ctr">
              <a:lnSpc>
                <a:spcPts val="2223"/>
              </a:lnSpc>
            </a:pPr>
            <a:r>
              <a:rPr lang="en-US" sz="1587" spc="-31">
                <a:solidFill>
                  <a:srgbClr val="FDFDFD"/>
                </a:solidFill>
                <a:latin typeface="Poppins"/>
                <a:ea typeface="Poppins"/>
                <a:cs typeface="Poppins"/>
                <a:sym typeface="Poppins"/>
              </a:rPr>
              <a:t>A&amp;F User SME</a:t>
            </a:r>
          </a:p>
        </p:txBody>
      </p:sp>
      <p:sp>
        <p:nvSpPr>
          <p:cNvPr id="64" name="TextBox 64"/>
          <p:cNvSpPr txBox="1"/>
          <p:nvPr/>
        </p:nvSpPr>
        <p:spPr>
          <a:xfrm>
            <a:off x="7822351" y="8297364"/>
            <a:ext cx="2641447" cy="375591"/>
          </a:xfrm>
          <a:prstGeom prst="rect">
            <a:avLst/>
          </a:prstGeom>
        </p:spPr>
        <p:txBody>
          <a:bodyPr lIns="0" tIns="0" rIns="0" bIns="0" rtlCol="0" anchor="t">
            <a:spAutoFit/>
          </a:bodyPr>
          <a:lstStyle/>
          <a:p>
            <a:pPr algn="ctr">
              <a:lnSpc>
                <a:spcPts val="2923"/>
              </a:lnSpc>
            </a:pPr>
            <a:r>
              <a:rPr lang="en-US" sz="2087" b="1" spc="39">
                <a:solidFill>
                  <a:srgbClr val="FDFDFD"/>
                </a:solidFill>
                <a:latin typeface="Poppins Bold"/>
                <a:ea typeface="Poppins Bold"/>
                <a:cs typeface="Poppins Bold"/>
                <a:sym typeface="Poppins Bold"/>
              </a:rPr>
              <a:t>Danny Dubree</a:t>
            </a:r>
          </a:p>
        </p:txBody>
      </p:sp>
      <p:sp>
        <p:nvSpPr>
          <p:cNvPr id="65" name="TextBox 65"/>
          <p:cNvSpPr txBox="1"/>
          <p:nvPr/>
        </p:nvSpPr>
        <p:spPr>
          <a:xfrm>
            <a:off x="7822351" y="8668692"/>
            <a:ext cx="2641447" cy="283516"/>
          </a:xfrm>
          <a:prstGeom prst="rect">
            <a:avLst/>
          </a:prstGeom>
        </p:spPr>
        <p:txBody>
          <a:bodyPr lIns="0" tIns="0" rIns="0" bIns="0" rtlCol="0" anchor="t">
            <a:spAutoFit/>
          </a:bodyPr>
          <a:lstStyle/>
          <a:p>
            <a:pPr algn="ctr">
              <a:lnSpc>
                <a:spcPts val="2223"/>
              </a:lnSpc>
            </a:pPr>
            <a:r>
              <a:rPr lang="en-US" sz="1587" spc="-31">
                <a:solidFill>
                  <a:srgbClr val="FDFDFD"/>
                </a:solidFill>
                <a:latin typeface="Poppins"/>
                <a:ea typeface="Poppins"/>
                <a:cs typeface="Poppins"/>
                <a:sym typeface="Poppins"/>
              </a:rPr>
              <a:t>Security &amp; IAM</a:t>
            </a:r>
          </a:p>
        </p:txBody>
      </p:sp>
      <p:sp>
        <p:nvSpPr>
          <p:cNvPr id="66" name="TextBox 66"/>
          <p:cNvSpPr txBox="1"/>
          <p:nvPr/>
        </p:nvSpPr>
        <p:spPr>
          <a:xfrm>
            <a:off x="11287644" y="8297364"/>
            <a:ext cx="2641447" cy="375591"/>
          </a:xfrm>
          <a:prstGeom prst="rect">
            <a:avLst/>
          </a:prstGeom>
        </p:spPr>
        <p:txBody>
          <a:bodyPr lIns="0" tIns="0" rIns="0" bIns="0" rtlCol="0" anchor="t">
            <a:spAutoFit/>
          </a:bodyPr>
          <a:lstStyle/>
          <a:p>
            <a:pPr algn="ctr">
              <a:lnSpc>
                <a:spcPts val="2923"/>
              </a:lnSpc>
            </a:pPr>
            <a:r>
              <a:rPr lang="en-US" sz="2087" b="1" spc="39">
                <a:solidFill>
                  <a:srgbClr val="FDFDFD"/>
                </a:solidFill>
                <a:latin typeface="Poppins Bold"/>
                <a:ea typeface="Poppins Bold"/>
                <a:cs typeface="Poppins Bold"/>
                <a:sym typeface="Poppins Bold"/>
              </a:rPr>
              <a:t>Jared Newhart</a:t>
            </a:r>
          </a:p>
        </p:txBody>
      </p:sp>
      <p:sp>
        <p:nvSpPr>
          <p:cNvPr id="67" name="TextBox 67"/>
          <p:cNvSpPr txBox="1"/>
          <p:nvPr/>
        </p:nvSpPr>
        <p:spPr>
          <a:xfrm>
            <a:off x="11287644" y="8668692"/>
            <a:ext cx="2641447" cy="283516"/>
          </a:xfrm>
          <a:prstGeom prst="rect">
            <a:avLst/>
          </a:prstGeom>
        </p:spPr>
        <p:txBody>
          <a:bodyPr lIns="0" tIns="0" rIns="0" bIns="0" rtlCol="0" anchor="t">
            <a:spAutoFit/>
          </a:bodyPr>
          <a:lstStyle/>
          <a:p>
            <a:pPr algn="ctr">
              <a:lnSpc>
                <a:spcPts val="2223"/>
              </a:lnSpc>
            </a:pPr>
            <a:r>
              <a:rPr lang="en-US" sz="1587" spc="-31">
                <a:solidFill>
                  <a:srgbClr val="FDFDFD"/>
                </a:solidFill>
                <a:latin typeface="Poppins"/>
                <a:ea typeface="Poppins"/>
                <a:cs typeface="Poppins"/>
                <a:sym typeface="Poppins"/>
              </a:rPr>
              <a:t>Gen AI Program Lead</a:t>
            </a:r>
          </a:p>
        </p:txBody>
      </p:sp>
      <p:sp>
        <p:nvSpPr>
          <p:cNvPr id="68" name="TextBox 68"/>
          <p:cNvSpPr txBox="1"/>
          <p:nvPr/>
        </p:nvSpPr>
        <p:spPr>
          <a:xfrm>
            <a:off x="13024349" y="4367043"/>
            <a:ext cx="2641447" cy="375591"/>
          </a:xfrm>
          <a:prstGeom prst="rect">
            <a:avLst/>
          </a:prstGeom>
        </p:spPr>
        <p:txBody>
          <a:bodyPr lIns="0" tIns="0" rIns="0" bIns="0" rtlCol="0" anchor="t">
            <a:spAutoFit/>
          </a:bodyPr>
          <a:lstStyle/>
          <a:p>
            <a:pPr algn="ctr">
              <a:lnSpc>
                <a:spcPts val="2923"/>
              </a:lnSpc>
            </a:pPr>
            <a:r>
              <a:rPr lang="en-US" sz="2087" b="1" spc="39">
                <a:solidFill>
                  <a:srgbClr val="FDFDFD"/>
                </a:solidFill>
                <a:latin typeface="Poppins Bold"/>
                <a:ea typeface="Poppins Bold"/>
                <a:cs typeface="Poppins Bold"/>
                <a:sym typeface="Poppins Bold"/>
              </a:rPr>
              <a:t>Anthony Lonigro</a:t>
            </a:r>
          </a:p>
        </p:txBody>
      </p:sp>
      <p:sp>
        <p:nvSpPr>
          <p:cNvPr id="69" name="TextBox 69"/>
          <p:cNvSpPr txBox="1"/>
          <p:nvPr/>
        </p:nvSpPr>
        <p:spPr>
          <a:xfrm>
            <a:off x="13024349" y="4738371"/>
            <a:ext cx="2641447" cy="283516"/>
          </a:xfrm>
          <a:prstGeom prst="rect">
            <a:avLst/>
          </a:prstGeom>
        </p:spPr>
        <p:txBody>
          <a:bodyPr lIns="0" tIns="0" rIns="0" bIns="0" rtlCol="0" anchor="t">
            <a:spAutoFit/>
          </a:bodyPr>
          <a:lstStyle/>
          <a:p>
            <a:pPr algn="ctr">
              <a:lnSpc>
                <a:spcPts val="2223"/>
              </a:lnSpc>
            </a:pPr>
            <a:r>
              <a:rPr lang="en-US" sz="1587" spc="-31">
                <a:solidFill>
                  <a:srgbClr val="FDFDFD"/>
                </a:solidFill>
                <a:latin typeface="Poppins"/>
                <a:ea typeface="Poppins"/>
                <a:cs typeface="Poppins"/>
                <a:sym typeface="Poppins"/>
              </a:rPr>
              <a:t>IT User SME</a:t>
            </a:r>
          </a:p>
        </p:txBody>
      </p:sp>
      <p:sp>
        <p:nvSpPr>
          <p:cNvPr id="70" name="TextBox 70"/>
          <p:cNvSpPr txBox="1"/>
          <p:nvPr/>
        </p:nvSpPr>
        <p:spPr>
          <a:xfrm>
            <a:off x="14755164" y="8294875"/>
            <a:ext cx="2641447" cy="375591"/>
          </a:xfrm>
          <a:prstGeom prst="rect">
            <a:avLst/>
          </a:prstGeom>
        </p:spPr>
        <p:txBody>
          <a:bodyPr lIns="0" tIns="0" rIns="0" bIns="0" rtlCol="0" anchor="t">
            <a:spAutoFit/>
          </a:bodyPr>
          <a:lstStyle/>
          <a:p>
            <a:pPr algn="ctr">
              <a:lnSpc>
                <a:spcPts val="2923"/>
              </a:lnSpc>
            </a:pPr>
            <a:r>
              <a:rPr lang="en-US" sz="2087" b="1" spc="39">
                <a:solidFill>
                  <a:srgbClr val="FDFDFD"/>
                </a:solidFill>
                <a:latin typeface="Poppins Bold"/>
                <a:ea typeface="Poppins Bold"/>
                <a:cs typeface="Poppins Bold"/>
                <a:sym typeface="Poppins Bold"/>
              </a:rPr>
              <a:t>Justin Kosar</a:t>
            </a:r>
          </a:p>
        </p:txBody>
      </p:sp>
      <p:sp>
        <p:nvSpPr>
          <p:cNvPr id="71" name="TextBox 71"/>
          <p:cNvSpPr txBox="1"/>
          <p:nvPr/>
        </p:nvSpPr>
        <p:spPr>
          <a:xfrm>
            <a:off x="14755164" y="8666203"/>
            <a:ext cx="2641447" cy="283516"/>
          </a:xfrm>
          <a:prstGeom prst="rect">
            <a:avLst/>
          </a:prstGeom>
        </p:spPr>
        <p:txBody>
          <a:bodyPr lIns="0" tIns="0" rIns="0" bIns="0" rtlCol="0" anchor="t">
            <a:spAutoFit/>
          </a:bodyPr>
          <a:lstStyle/>
          <a:p>
            <a:pPr algn="ctr">
              <a:lnSpc>
                <a:spcPts val="2223"/>
              </a:lnSpc>
            </a:pPr>
            <a:r>
              <a:rPr lang="en-US" sz="1587" spc="-31">
                <a:solidFill>
                  <a:srgbClr val="FDFDFD"/>
                </a:solidFill>
                <a:latin typeface="Poppins"/>
                <a:ea typeface="Poppins"/>
                <a:cs typeface="Poppins"/>
                <a:sym typeface="Poppins"/>
              </a:rPr>
              <a:t>Machine Language Lead</a:t>
            </a:r>
          </a:p>
        </p:txBody>
      </p:sp>
      <p:sp>
        <p:nvSpPr>
          <p:cNvPr id="72" name="Freeform 72"/>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12">
              <a:alphaModFix amt="13000"/>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0996" y="2496312"/>
            <a:ext cx="7706106" cy="3474720"/>
          </a:xfrm>
          <a:custGeom>
            <a:avLst/>
            <a:gdLst/>
            <a:ahLst/>
            <a:cxnLst/>
            <a:rect l="l" t="t" r="r" b="b"/>
            <a:pathLst>
              <a:path w="7706106" h="3474720">
                <a:moveTo>
                  <a:pt x="0" y="0"/>
                </a:moveTo>
                <a:lnTo>
                  <a:pt x="7706106" y="0"/>
                </a:lnTo>
                <a:lnTo>
                  <a:pt x="7706106" y="3474720"/>
                </a:lnTo>
                <a:lnTo>
                  <a:pt x="0" y="3474720"/>
                </a:lnTo>
                <a:lnTo>
                  <a:pt x="0" y="0"/>
                </a:lnTo>
                <a:close/>
              </a:path>
            </a:pathLst>
          </a:custGeom>
          <a:blipFill>
            <a:blip r:embed="rId3"/>
            <a:stretch>
              <a:fillRect/>
            </a:stretch>
          </a:blipFill>
        </p:spPr>
        <p:txBody>
          <a:bodyPr/>
          <a:lstStyle/>
          <a:p>
            <a:endParaRPr lang="en-US"/>
          </a:p>
        </p:txBody>
      </p:sp>
      <p:sp>
        <p:nvSpPr>
          <p:cNvPr id="3" name="Freeform 3"/>
          <p:cNvSpPr/>
          <p:nvPr/>
        </p:nvSpPr>
        <p:spPr>
          <a:xfrm>
            <a:off x="1118333" y="2345436"/>
            <a:ext cx="7743439" cy="3512053"/>
          </a:xfrm>
          <a:custGeom>
            <a:avLst/>
            <a:gdLst/>
            <a:ahLst/>
            <a:cxnLst/>
            <a:rect l="l" t="t" r="r" b="b"/>
            <a:pathLst>
              <a:path w="7743439" h="3512053">
                <a:moveTo>
                  <a:pt x="0" y="0"/>
                </a:moveTo>
                <a:lnTo>
                  <a:pt x="7743439" y="0"/>
                </a:lnTo>
                <a:lnTo>
                  <a:pt x="7743439" y="3512053"/>
                </a:lnTo>
                <a:lnTo>
                  <a:pt x="0" y="35120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29918" y="2345436"/>
            <a:ext cx="6641973" cy="1674495"/>
          </a:xfrm>
          <a:custGeom>
            <a:avLst/>
            <a:gdLst/>
            <a:ahLst/>
            <a:cxnLst/>
            <a:rect l="l" t="t" r="r" b="b"/>
            <a:pathLst>
              <a:path w="6641973" h="1674495">
                <a:moveTo>
                  <a:pt x="0" y="0"/>
                </a:moveTo>
                <a:lnTo>
                  <a:pt x="6641973" y="0"/>
                </a:lnTo>
                <a:lnTo>
                  <a:pt x="6641973" y="1674495"/>
                </a:lnTo>
                <a:lnTo>
                  <a:pt x="0" y="1674495"/>
                </a:lnTo>
                <a:lnTo>
                  <a:pt x="0" y="0"/>
                </a:lnTo>
                <a:close/>
              </a:path>
            </a:pathLst>
          </a:custGeom>
          <a:blipFill>
            <a:blip r:embed="rId6"/>
            <a:stretch>
              <a:fillRect/>
            </a:stretch>
          </a:blipFill>
        </p:spPr>
        <p:txBody>
          <a:bodyPr/>
          <a:lstStyle/>
          <a:p>
            <a:endParaRPr lang="en-US"/>
          </a:p>
        </p:txBody>
      </p:sp>
      <p:sp>
        <p:nvSpPr>
          <p:cNvPr id="5" name="Freeform 5"/>
          <p:cNvSpPr/>
          <p:nvPr/>
        </p:nvSpPr>
        <p:spPr>
          <a:xfrm>
            <a:off x="9214866" y="2496312"/>
            <a:ext cx="8037576" cy="3472434"/>
          </a:xfrm>
          <a:custGeom>
            <a:avLst/>
            <a:gdLst/>
            <a:ahLst/>
            <a:cxnLst/>
            <a:rect l="l" t="t" r="r" b="b"/>
            <a:pathLst>
              <a:path w="8037576" h="3472434">
                <a:moveTo>
                  <a:pt x="0" y="0"/>
                </a:moveTo>
                <a:lnTo>
                  <a:pt x="8037576" y="0"/>
                </a:lnTo>
                <a:lnTo>
                  <a:pt x="8037576" y="3472434"/>
                </a:lnTo>
                <a:lnTo>
                  <a:pt x="0" y="3472434"/>
                </a:lnTo>
                <a:lnTo>
                  <a:pt x="0" y="0"/>
                </a:lnTo>
                <a:close/>
              </a:path>
            </a:pathLst>
          </a:custGeom>
          <a:blipFill>
            <a:blip r:embed="rId7"/>
            <a:stretch>
              <a:fillRect/>
            </a:stretch>
          </a:blipFill>
        </p:spPr>
        <p:txBody>
          <a:bodyPr/>
          <a:lstStyle/>
          <a:p>
            <a:endParaRPr lang="en-US"/>
          </a:p>
        </p:txBody>
      </p:sp>
      <p:sp>
        <p:nvSpPr>
          <p:cNvPr id="6" name="Freeform 6"/>
          <p:cNvSpPr/>
          <p:nvPr/>
        </p:nvSpPr>
        <p:spPr>
          <a:xfrm>
            <a:off x="9158473" y="2439919"/>
            <a:ext cx="8074909" cy="3509767"/>
          </a:xfrm>
          <a:custGeom>
            <a:avLst/>
            <a:gdLst/>
            <a:ahLst/>
            <a:cxnLst/>
            <a:rect l="l" t="t" r="r" b="b"/>
            <a:pathLst>
              <a:path w="8074909" h="3509767">
                <a:moveTo>
                  <a:pt x="0" y="0"/>
                </a:moveTo>
                <a:lnTo>
                  <a:pt x="8074909" y="0"/>
                </a:lnTo>
                <a:lnTo>
                  <a:pt x="8074909" y="3509767"/>
                </a:lnTo>
                <a:lnTo>
                  <a:pt x="0" y="35097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1916918" y="2331720"/>
            <a:ext cx="2604897" cy="1674495"/>
          </a:xfrm>
          <a:custGeom>
            <a:avLst/>
            <a:gdLst/>
            <a:ahLst/>
            <a:cxnLst/>
            <a:rect l="l" t="t" r="r" b="b"/>
            <a:pathLst>
              <a:path w="2604897" h="1674495">
                <a:moveTo>
                  <a:pt x="0" y="0"/>
                </a:moveTo>
                <a:lnTo>
                  <a:pt x="2604897" y="0"/>
                </a:lnTo>
                <a:lnTo>
                  <a:pt x="2604897" y="1674495"/>
                </a:lnTo>
                <a:lnTo>
                  <a:pt x="0" y="1674495"/>
                </a:lnTo>
                <a:lnTo>
                  <a:pt x="0" y="0"/>
                </a:lnTo>
                <a:close/>
              </a:path>
            </a:pathLst>
          </a:custGeom>
          <a:blipFill>
            <a:blip r:embed="rId10"/>
            <a:stretch>
              <a:fillRect/>
            </a:stretch>
          </a:blipFill>
        </p:spPr>
        <p:txBody>
          <a:bodyPr/>
          <a:lstStyle/>
          <a:p>
            <a:endParaRPr lang="en-US"/>
          </a:p>
        </p:txBody>
      </p:sp>
      <p:sp>
        <p:nvSpPr>
          <p:cNvPr id="8" name="Freeform 8"/>
          <p:cNvSpPr/>
          <p:nvPr/>
        </p:nvSpPr>
        <p:spPr>
          <a:xfrm>
            <a:off x="1110996" y="6176772"/>
            <a:ext cx="16141446" cy="3307842"/>
          </a:xfrm>
          <a:custGeom>
            <a:avLst/>
            <a:gdLst/>
            <a:ahLst/>
            <a:cxnLst/>
            <a:rect l="l" t="t" r="r" b="b"/>
            <a:pathLst>
              <a:path w="16141446" h="3307842">
                <a:moveTo>
                  <a:pt x="0" y="0"/>
                </a:moveTo>
                <a:lnTo>
                  <a:pt x="16141446" y="0"/>
                </a:lnTo>
                <a:lnTo>
                  <a:pt x="16141446" y="3307842"/>
                </a:lnTo>
                <a:lnTo>
                  <a:pt x="0" y="3307842"/>
                </a:lnTo>
                <a:lnTo>
                  <a:pt x="0" y="0"/>
                </a:lnTo>
                <a:close/>
              </a:path>
            </a:pathLst>
          </a:custGeom>
          <a:blipFill>
            <a:blip r:embed="rId11"/>
            <a:stretch>
              <a:fillRect/>
            </a:stretch>
          </a:blipFill>
        </p:spPr>
        <p:txBody>
          <a:bodyPr/>
          <a:lstStyle/>
          <a:p>
            <a:endParaRPr lang="en-US"/>
          </a:p>
        </p:txBody>
      </p:sp>
      <p:sp>
        <p:nvSpPr>
          <p:cNvPr id="9" name="Freeform 9"/>
          <p:cNvSpPr/>
          <p:nvPr/>
        </p:nvSpPr>
        <p:spPr>
          <a:xfrm>
            <a:off x="1054603" y="6120379"/>
            <a:ext cx="16178779" cy="3345175"/>
          </a:xfrm>
          <a:custGeom>
            <a:avLst/>
            <a:gdLst/>
            <a:ahLst/>
            <a:cxnLst/>
            <a:rect l="l" t="t" r="r" b="b"/>
            <a:pathLst>
              <a:path w="16178779" h="3345175">
                <a:moveTo>
                  <a:pt x="0" y="0"/>
                </a:moveTo>
                <a:lnTo>
                  <a:pt x="16178779" y="0"/>
                </a:lnTo>
                <a:lnTo>
                  <a:pt x="16178779" y="3345175"/>
                </a:lnTo>
                <a:lnTo>
                  <a:pt x="0" y="334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5410962" y="6025896"/>
            <a:ext cx="7512939" cy="1674495"/>
          </a:xfrm>
          <a:custGeom>
            <a:avLst/>
            <a:gdLst/>
            <a:ahLst/>
            <a:cxnLst/>
            <a:rect l="l" t="t" r="r" b="b"/>
            <a:pathLst>
              <a:path w="7512939" h="1674495">
                <a:moveTo>
                  <a:pt x="0" y="0"/>
                </a:moveTo>
                <a:lnTo>
                  <a:pt x="7512939" y="0"/>
                </a:lnTo>
                <a:lnTo>
                  <a:pt x="7512939" y="1674495"/>
                </a:lnTo>
                <a:lnTo>
                  <a:pt x="0" y="1674495"/>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3473391" y="893588"/>
            <a:ext cx="11583633" cy="1113749"/>
          </a:xfrm>
          <a:prstGeom prst="rect">
            <a:avLst/>
          </a:prstGeom>
        </p:spPr>
        <p:txBody>
          <a:bodyPr lIns="0" tIns="0" rIns="0" bIns="0" rtlCol="0" anchor="t">
            <a:spAutoFit/>
          </a:bodyPr>
          <a:lstStyle/>
          <a:p>
            <a:pPr algn="l">
              <a:lnSpc>
                <a:spcPts val="9253"/>
              </a:lnSpc>
            </a:pPr>
            <a:r>
              <a:rPr lang="en-US" sz="6609" spc="-72">
                <a:solidFill>
                  <a:srgbClr val="334453"/>
                </a:solidFill>
                <a:latin typeface="IBM Plex Sans"/>
                <a:ea typeface="IBM Plex Sans"/>
                <a:cs typeface="IBM Plex Sans"/>
                <a:sym typeface="IBM Plex Sans"/>
              </a:rPr>
              <a:t>AI Program Team Objectives</a:t>
            </a:r>
          </a:p>
        </p:txBody>
      </p:sp>
      <p:sp>
        <p:nvSpPr>
          <p:cNvPr id="12" name="TextBox 12"/>
          <p:cNvSpPr txBox="1"/>
          <p:nvPr/>
        </p:nvSpPr>
        <p:spPr>
          <a:xfrm>
            <a:off x="721004" y="9888507"/>
            <a:ext cx="2170871" cy="184937"/>
          </a:xfrm>
          <a:prstGeom prst="rect">
            <a:avLst/>
          </a:prstGeom>
        </p:spPr>
        <p:txBody>
          <a:bodyPr lIns="0" tIns="0" rIns="0" bIns="0" rtlCol="0" anchor="t">
            <a:spAutoFit/>
          </a:bodyPr>
          <a:lstStyle/>
          <a:p>
            <a:pPr algn="l">
              <a:lnSpc>
                <a:spcPts val="1461"/>
              </a:lnSpc>
            </a:pPr>
            <a:r>
              <a:rPr lang="en-US" sz="1044" spc="-12">
                <a:solidFill>
                  <a:srgbClr val="1E376C"/>
                </a:solidFill>
                <a:latin typeface="IBM Plex Sans"/>
                <a:ea typeface="IBM Plex Sans"/>
                <a:cs typeface="IBM Plex Sans"/>
                <a:sym typeface="IBM Plex Sans"/>
              </a:rPr>
              <a:t>Associated Electric Cooperative Inc.</a:t>
            </a:r>
          </a:p>
        </p:txBody>
      </p:sp>
      <p:sp>
        <p:nvSpPr>
          <p:cNvPr id="13" name="TextBox 13"/>
          <p:cNvSpPr txBox="1"/>
          <p:nvPr/>
        </p:nvSpPr>
        <p:spPr>
          <a:xfrm>
            <a:off x="1724558" y="2425313"/>
            <a:ext cx="6530988" cy="2413635"/>
          </a:xfrm>
          <a:prstGeom prst="rect">
            <a:avLst/>
          </a:prstGeom>
        </p:spPr>
        <p:txBody>
          <a:bodyPr lIns="0" tIns="0" rIns="0" bIns="0" rtlCol="0" anchor="t">
            <a:spAutoFit/>
          </a:bodyPr>
          <a:lstStyle/>
          <a:p>
            <a:pPr algn="ctr">
              <a:lnSpc>
                <a:spcPts val="8391"/>
              </a:lnSpc>
            </a:pPr>
            <a:r>
              <a:rPr lang="en-US" sz="5993" b="1">
                <a:solidFill>
                  <a:srgbClr val="FFFFFF"/>
                </a:solidFill>
                <a:latin typeface="Calibri (MS) Bold"/>
                <a:ea typeface="Calibri (MS) Bold"/>
                <a:cs typeface="Calibri (MS) Bold"/>
                <a:sym typeface="Calibri (MS) Bold"/>
              </a:rPr>
              <a:t>Human Resources</a:t>
            </a:r>
          </a:p>
          <a:p>
            <a:pPr algn="ctr">
              <a:lnSpc>
                <a:spcPts val="4838"/>
              </a:lnSpc>
            </a:pPr>
            <a:r>
              <a:rPr lang="en-US" sz="3456">
                <a:solidFill>
                  <a:srgbClr val="FFFFFF"/>
                </a:solidFill>
                <a:latin typeface="Calibri (MS)"/>
                <a:ea typeface="Calibri (MS)"/>
                <a:cs typeface="Calibri (MS)"/>
                <a:sym typeface="Calibri (MS)"/>
              </a:rPr>
              <a:t>Ethical and Fair Use of AI Workforce Planning &amp; Development</a:t>
            </a:r>
          </a:p>
        </p:txBody>
      </p:sp>
      <p:sp>
        <p:nvSpPr>
          <p:cNvPr id="14" name="TextBox 14"/>
          <p:cNvSpPr txBox="1"/>
          <p:nvPr/>
        </p:nvSpPr>
        <p:spPr>
          <a:xfrm>
            <a:off x="5882264" y="6107101"/>
            <a:ext cx="6651174" cy="2928942"/>
          </a:xfrm>
          <a:prstGeom prst="rect">
            <a:avLst/>
          </a:prstGeom>
        </p:spPr>
        <p:txBody>
          <a:bodyPr lIns="0" tIns="0" rIns="0" bIns="0" rtlCol="0" anchor="t">
            <a:spAutoFit/>
          </a:bodyPr>
          <a:lstStyle/>
          <a:p>
            <a:pPr algn="ctr">
              <a:lnSpc>
                <a:spcPts val="8391"/>
              </a:lnSpc>
            </a:pPr>
            <a:r>
              <a:rPr lang="en-US" sz="5993" b="1">
                <a:solidFill>
                  <a:srgbClr val="FFFFFF"/>
                </a:solidFill>
                <a:latin typeface="Calibri (MS) Bold"/>
                <a:ea typeface="Calibri (MS) Bold"/>
                <a:cs typeface="Calibri (MS) Bold"/>
                <a:sym typeface="Calibri (MS) Bold"/>
              </a:rPr>
              <a:t>Information Services</a:t>
            </a:r>
          </a:p>
          <a:p>
            <a:pPr algn="ctr">
              <a:lnSpc>
                <a:spcPts val="8087"/>
              </a:lnSpc>
            </a:pPr>
            <a:r>
              <a:rPr lang="en-US" sz="3456">
                <a:solidFill>
                  <a:srgbClr val="FFFFFF"/>
                </a:solidFill>
                <a:latin typeface="Calibri (MS)"/>
                <a:ea typeface="Calibri (MS)"/>
                <a:cs typeface="Calibri (MS)"/>
                <a:sym typeface="Calibri (MS)"/>
              </a:rPr>
              <a:t>AI Platform Selection Effective AI Adoption</a:t>
            </a:r>
          </a:p>
        </p:txBody>
      </p:sp>
      <p:sp>
        <p:nvSpPr>
          <p:cNvPr id="15" name="TextBox 15"/>
          <p:cNvSpPr txBox="1"/>
          <p:nvPr/>
        </p:nvSpPr>
        <p:spPr>
          <a:xfrm>
            <a:off x="11137392" y="2412554"/>
            <a:ext cx="4202468" cy="2947116"/>
          </a:xfrm>
          <a:prstGeom prst="rect">
            <a:avLst/>
          </a:prstGeom>
        </p:spPr>
        <p:txBody>
          <a:bodyPr lIns="0" tIns="0" rIns="0" bIns="0" rtlCol="0" anchor="t">
            <a:spAutoFit/>
          </a:bodyPr>
          <a:lstStyle/>
          <a:p>
            <a:pPr algn="ctr">
              <a:lnSpc>
                <a:spcPts val="8391"/>
              </a:lnSpc>
            </a:pPr>
            <a:r>
              <a:rPr lang="en-US" sz="5993" b="1">
                <a:solidFill>
                  <a:srgbClr val="FFFFFF"/>
                </a:solidFill>
                <a:latin typeface="Calibri (MS) Bold"/>
                <a:ea typeface="Calibri (MS) Bold"/>
                <a:cs typeface="Calibri (MS) Bold"/>
                <a:sym typeface="Calibri (MS) Bold"/>
              </a:rPr>
              <a:t>Legal</a:t>
            </a:r>
          </a:p>
          <a:p>
            <a:pPr algn="ctr">
              <a:lnSpc>
                <a:spcPts val="4843"/>
              </a:lnSpc>
            </a:pPr>
            <a:r>
              <a:rPr lang="en-US" sz="3459">
                <a:solidFill>
                  <a:srgbClr val="FFFFFF"/>
                </a:solidFill>
                <a:latin typeface="Calibri (MS)"/>
                <a:ea typeface="Calibri (MS)"/>
                <a:cs typeface="Calibri (MS)"/>
                <a:sym typeface="Calibri (MS)"/>
              </a:rPr>
              <a:t>AI Policy Mitigation of Legal Risk</a:t>
            </a:r>
          </a:p>
        </p:txBody>
      </p:sp>
      <p:sp>
        <p:nvSpPr>
          <p:cNvPr id="16" name="Freeform 16"/>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15">
              <a:alphaModFix amt="13000"/>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5594949" y="1786785"/>
            <a:ext cx="7098101" cy="1384786"/>
          </a:xfrm>
          <a:prstGeom prst="rect">
            <a:avLst/>
          </a:prstGeom>
        </p:spPr>
        <p:txBody>
          <a:bodyPr lIns="0" tIns="0" rIns="0" bIns="0" rtlCol="0" anchor="t">
            <a:spAutoFit/>
          </a:bodyPr>
          <a:lstStyle/>
          <a:p>
            <a:pPr algn="l">
              <a:lnSpc>
                <a:spcPts val="11348"/>
              </a:lnSpc>
            </a:pPr>
            <a:r>
              <a:rPr lang="en-US" sz="8105" spc="-89">
                <a:solidFill>
                  <a:srgbClr val="1E376C"/>
                </a:solidFill>
                <a:latin typeface="IBM Plex Sans"/>
                <a:ea typeface="IBM Plex Sans"/>
                <a:cs typeface="IBM Plex Sans"/>
                <a:sym typeface="IBM Plex Sans"/>
              </a:rPr>
              <a:t>The State of AI</a:t>
            </a:r>
          </a:p>
        </p:txBody>
      </p:sp>
      <p:sp>
        <p:nvSpPr>
          <p:cNvPr id="4" name="TextBox 4"/>
          <p:cNvSpPr txBox="1"/>
          <p:nvPr/>
        </p:nvSpPr>
        <p:spPr>
          <a:xfrm>
            <a:off x="721004" y="9888507"/>
            <a:ext cx="2170871" cy="184937"/>
          </a:xfrm>
          <a:prstGeom prst="rect">
            <a:avLst/>
          </a:prstGeom>
        </p:spPr>
        <p:txBody>
          <a:bodyPr lIns="0" tIns="0" rIns="0" bIns="0" rtlCol="0" anchor="t">
            <a:spAutoFit/>
          </a:bodyPr>
          <a:lstStyle/>
          <a:p>
            <a:pPr algn="l">
              <a:lnSpc>
                <a:spcPts val="1461"/>
              </a:lnSpc>
            </a:pPr>
            <a:r>
              <a:rPr lang="en-US" sz="1044" spc="-12">
                <a:solidFill>
                  <a:srgbClr val="FFFFFF"/>
                </a:solidFill>
                <a:latin typeface="IBM Plex Sans"/>
                <a:ea typeface="IBM Plex Sans"/>
                <a:cs typeface="IBM Plex Sans"/>
                <a:sym typeface="IBM Plex Sans"/>
              </a:rPr>
              <a:t>Associated Electric Cooperative Inc.</a:t>
            </a:r>
          </a:p>
        </p:txBody>
      </p:sp>
      <p:sp>
        <p:nvSpPr>
          <p:cNvPr id="5" name="Freeform 5"/>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4">
              <a:alphaModFix amt="13000"/>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4634" y="0"/>
            <a:ext cx="18928718" cy="10287000"/>
          </a:xfrm>
          <a:custGeom>
            <a:avLst/>
            <a:gdLst/>
            <a:ahLst/>
            <a:cxnLst/>
            <a:rect l="l" t="t" r="r" b="b"/>
            <a:pathLst>
              <a:path w="18928718" h="10287000">
                <a:moveTo>
                  <a:pt x="0" y="0"/>
                </a:moveTo>
                <a:lnTo>
                  <a:pt x="18928718" y="0"/>
                </a:lnTo>
                <a:lnTo>
                  <a:pt x="18928718" y="10287000"/>
                </a:lnTo>
                <a:lnTo>
                  <a:pt x="0" y="10287000"/>
                </a:lnTo>
                <a:lnTo>
                  <a:pt x="0" y="0"/>
                </a:lnTo>
                <a:close/>
              </a:path>
            </a:pathLst>
          </a:custGeom>
          <a:blipFill>
            <a:blip r:embed="rId3"/>
            <a:stretch>
              <a:fillRect l="-2130" r="-2130"/>
            </a:stretch>
          </a:blipFill>
        </p:spPr>
        <p:txBody>
          <a:bodyPr/>
          <a:lstStyle/>
          <a:p>
            <a:endParaRPr lang="en-US"/>
          </a:p>
        </p:txBody>
      </p:sp>
      <p:sp>
        <p:nvSpPr>
          <p:cNvPr id="3" name="Freeform 3"/>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4">
              <a:alphaModFix amt="13000"/>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55480" y="2382012"/>
            <a:ext cx="7349490" cy="7589520"/>
          </a:xfrm>
          <a:custGeom>
            <a:avLst/>
            <a:gdLst/>
            <a:ahLst/>
            <a:cxnLst/>
            <a:rect l="l" t="t" r="r" b="b"/>
            <a:pathLst>
              <a:path w="7349490" h="7589520">
                <a:moveTo>
                  <a:pt x="0" y="0"/>
                </a:moveTo>
                <a:lnTo>
                  <a:pt x="7349490" y="0"/>
                </a:lnTo>
                <a:lnTo>
                  <a:pt x="7349490" y="7589520"/>
                </a:lnTo>
                <a:lnTo>
                  <a:pt x="0" y="7589520"/>
                </a:lnTo>
                <a:lnTo>
                  <a:pt x="0" y="0"/>
                </a:lnTo>
                <a:close/>
              </a:path>
            </a:pathLst>
          </a:custGeom>
          <a:blipFill>
            <a:blip r:embed="rId3"/>
            <a:stretch>
              <a:fillRect/>
            </a:stretch>
          </a:blipFill>
        </p:spPr>
        <p:txBody>
          <a:bodyPr/>
          <a:lstStyle/>
          <a:p>
            <a:endParaRPr lang="en-US"/>
          </a:p>
        </p:txBody>
      </p:sp>
      <p:sp>
        <p:nvSpPr>
          <p:cNvPr id="3" name="Freeform 3"/>
          <p:cNvSpPr/>
          <p:nvPr/>
        </p:nvSpPr>
        <p:spPr>
          <a:xfrm>
            <a:off x="9633204" y="2459736"/>
            <a:ext cx="7091172" cy="7331202"/>
          </a:xfrm>
          <a:custGeom>
            <a:avLst/>
            <a:gdLst/>
            <a:ahLst/>
            <a:cxnLst/>
            <a:rect l="l" t="t" r="r" b="b"/>
            <a:pathLst>
              <a:path w="7091172" h="7331202">
                <a:moveTo>
                  <a:pt x="0" y="0"/>
                </a:moveTo>
                <a:lnTo>
                  <a:pt x="7091172" y="0"/>
                </a:lnTo>
                <a:lnTo>
                  <a:pt x="7091172" y="7331202"/>
                </a:lnTo>
                <a:lnTo>
                  <a:pt x="0" y="7331202"/>
                </a:lnTo>
                <a:lnTo>
                  <a:pt x="0" y="0"/>
                </a:lnTo>
                <a:close/>
              </a:path>
            </a:pathLst>
          </a:custGeom>
          <a:blipFill>
            <a:blip r:embed="rId4"/>
            <a:stretch>
              <a:fillRect/>
            </a:stretch>
          </a:blipFill>
        </p:spPr>
        <p:txBody>
          <a:bodyPr/>
          <a:lstStyle/>
          <a:p>
            <a:endParaRPr lang="en-US"/>
          </a:p>
        </p:txBody>
      </p:sp>
      <p:sp>
        <p:nvSpPr>
          <p:cNvPr id="4" name="Freeform 4"/>
          <p:cNvSpPr/>
          <p:nvPr/>
        </p:nvSpPr>
        <p:spPr>
          <a:xfrm>
            <a:off x="9589770" y="2416302"/>
            <a:ext cx="7178040" cy="7418070"/>
          </a:xfrm>
          <a:custGeom>
            <a:avLst/>
            <a:gdLst/>
            <a:ahLst/>
            <a:cxnLst/>
            <a:rect l="l" t="t" r="r" b="b"/>
            <a:pathLst>
              <a:path w="7178040" h="7418070">
                <a:moveTo>
                  <a:pt x="0" y="0"/>
                </a:moveTo>
                <a:lnTo>
                  <a:pt x="7178040" y="0"/>
                </a:lnTo>
                <a:lnTo>
                  <a:pt x="7178040" y="7418070"/>
                </a:lnTo>
                <a:lnTo>
                  <a:pt x="0" y="7418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9347454" y="2247138"/>
            <a:ext cx="7747254" cy="8039862"/>
          </a:xfrm>
          <a:custGeom>
            <a:avLst/>
            <a:gdLst/>
            <a:ahLst/>
            <a:cxnLst/>
            <a:rect l="l" t="t" r="r" b="b"/>
            <a:pathLst>
              <a:path w="7747254" h="8039862">
                <a:moveTo>
                  <a:pt x="0" y="0"/>
                </a:moveTo>
                <a:lnTo>
                  <a:pt x="7747254" y="0"/>
                </a:lnTo>
                <a:lnTo>
                  <a:pt x="7747254" y="8039862"/>
                </a:lnTo>
                <a:lnTo>
                  <a:pt x="0" y="8039862"/>
                </a:lnTo>
                <a:lnTo>
                  <a:pt x="0" y="0"/>
                </a:lnTo>
                <a:close/>
              </a:path>
            </a:pathLst>
          </a:custGeom>
          <a:blipFill>
            <a:blip r:embed="rId7"/>
            <a:stretch>
              <a:fillRect/>
            </a:stretch>
          </a:blipFill>
        </p:spPr>
        <p:txBody>
          <a:bodyPr/>
          <a:lstStyle/>
          <a:p>
            <a:endParaRPr lang="en-US"/>
          </a:p>
        </p:txBody>
      </p:sp>
      <p:sp>
        <p:nvSpPr>
          <p:cNvPr id="6" name="Freeform 6"/>
          <p:cNvSpPr/>
          <p:nvPr/>
        </p:nvSpPr>
        <p:spPr>
          <a:xfrm>
            <a:off x="9386316" y="2286000"/>
            <a:ext cx="7594092" cy="8002143"/>
          </a:xfrm>
          <a:custGeom>
            <a:avLst/>
            <a:gdLst/>
            <a:ahLst/>
            <a:cxnLst/>
            <a:rect l="l" t="t" r="r" b="b"/>
            <a:pathLst>
              <a:path w="7594092" h="8002143">
                <a:moveTo>
                  <a:pt x="0" y="0"/>
                </a:moveTo>
                <a:lnTo>
                  <a:pt x="7594092" y="0"/>
                </a:lnTo>
                <a:lnTo>
                  <a:pt x="7594092" y="8002143"/>
                </a:lnTo>
                <a:lnTo>
                  <a:pt x="0" y="80021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3665415" y="893588"/>
            <a:ext cx="4612905" cy="1113749"/>
          </a:xfrm>
          <a:prstGeom prst="rect">
            <a:avLst/>
          </a:prstGeom>
        </p:spPr>
        <p:txBody>
          <a:bodyPr lIns="0" tIns="0" rIns="0" bIns="0" rtlCol="0" anchor="t">
            <a:spAutoFit/>
          </a:bodyPr>
          <a:lstStyle/>
          <a:p>
            <a:pPr algn="l">
              <a:lnSpc>
                <a:spcPts val="9253"/>
              </a:lnSpc>
            </a:pPr>
            <a:r>
              <a:rPr lang="en-US" sz="6609" spc="-72">
                <a:solidFill>
                  <a:srgbClr val="334453"/>
                </a:solidFill>
                <a:latin typeface="IBM Plex Sans"/>
                <a:ea typeface="IBM Plex Sans"/>
                <a:cs typeface="IBM Plex Sans"/>
                <a:sym typeface="IBM Plex Sans"/>
              </a:rPr>
              <a:t>Guidance –</a:t>
            </a:r>
          </a:p>
        </p:txBody>
      </p:sp>
      <p:sp>
        <p:nvSpPr>
          <p:cNvPr id="8" name="TextBox 8"/>
          <p:cNvSpPr txBox="1"/>
          <p:nvPr/>
        </p:nvSpPr>
        <p:spPr>
          <a:xfrm>
            <a:off x="8420667" y="1056342"/>
            <a:ext cx="6532931" cy="914076"/>
          </a:xfrm>
          <a:prstGeom prst="rect">
            <a:avLst/>
          </a:prstGeom>
        </p:spPr>
        <p:txBody>
          <a:bodyPr lIns="0" tIns="0" rIns="0" bIns="0" rtlCol="0" anchor="t">
            <a:spAutoFit/>
          </a:bodyPr>
          <a:lstStyle/>
          <a:p>
            <a:pPr algn="l">
              <a:lnSpc>
                <a:spcPts val="7565"/>
              </a:lnSpc>
            </a:pPr>
            <a:r>
              <a:rPr lang="en-US" sz="5403" i="1" spc="16">
                <a:solidFill>
                  <a:srgbClr val="334453"/>
                </a:solidFill>
                <a:latin typeface="IBM Plex Sans Italics"/>
                <a:ea typeface="IBM Plex Sans Italics"/>
                <a:cs typeface="IBM Plex Sans Italics"/>
                <a:sym typeface="IBM Plex Sans Italics"/>
              </a:rPr>
              <a:t>Empowering Users </a:t>
            </a:r>
          </a:p>
        </p:txBody>
      </p:sp>
      <p:sp>
        <p:nvSpPr>
          <p:cNvPr id="9" name="TextBox 9"/>
          <p:cNvSpPr txBox="1"/>
          <p:nvPr/>
        </p:nvSpPr>
        <p:spPr>
          <a:xfrm>
            <a:off x="721004" y="9888507"/>
            <a:ext cx="2170871" cy="184937"/>
          </a:xfrm>
          <a:prstGeom prst="rect">
            <a:avLst/>
          </a:prstGeom>
        </p:spPr>
        <p:txBody>
          <a:bodyPr lIns="0" tIns="0" rIns="0" bIns="0" rtlCol="0" anchor="t">
            <a:spAutoFit/>
          </a:bodyPr>
          <a:lstStyle/>
          <a:p>
            <a:pPr algn="l">
              <a:lnSpc>
                <a:spcPts val="1461"/>
              </a:lnSpc>
            </a:pPr>
            <a:r>
              <a:rPr lang="en-US" sz="1044" spc="-12">
                <a:solidFill>
                  <a:srgbClr val="1E376C"/>
                </a:solidFill>
                <a:latin typeface="IBM Plex Sans"/>
                <a:ea typeface="IBM Plex Sans"/>
                <a:cs typeface="IBM Plex Sans"/>
                <a:sym typeface="IBM Plex Sans"/>
              </a:rPr>
              <a:t>Associated Electric Cooperative Inc.</a:t>
            </a:r>
          </a:p>
        </p:txBody>
      </p:sp>
      <p:sp>
        <p:nvSpPr>
          <p:cNvPr id="10" name="TextBox 10"/>
          <p:cNvSpPr txBox="1"/>
          <p:nvPr/>
        </p:nvSpPr>
        <p:spPr>
          <a:xfrm>
            <a:off x="1047750" y="2462784"/>
            <a:ext cx="5868619" cy="3166110"/>
          </a:xfrm>
          <a:prstGeom prst="rect">
            <a:avLst/>
          </a:prstGeom>
        </p:spPr>
        <p:txBody>
          <a:bodyPr lIns="0" tIns="0" rIns="0" bIns="0" rtlCol="0" anchor="t">
            <a:spAutoFit/>
          </a:bodyPr>
          <a:lstStyle/>
          <a:p>
            <a:pPr algn="l">
              <a:lnSpc>
                <a:spcPts val="5040"/>
              </a:lnSpc>
            </a:pPr>
            <a:r>
              <a:rPr lang="en-US" sz="3600">
                <a:solidFill>
                  <a:srgbClr val="000000"/>
                </a:solidFill>
                <a:latin typeface="Canva Sans"/>
                <a:ea typeface="Canva Sans"/>
                <a:cs typeface="Canva Sans"/>
                <a:sym typeface="Canva Sans"/>
              </a:rPr>
              <a:t>Peer’s Policies</a:t>
            </a:r>
          </a:p>
          <a:p>
            <a:pPr algn="l">
              <a:lnSpc>
                <a:spcPts val="5040"/>
              </a:lnSpc>
            </a:pPr>
            <a:r>
              <a:rPr lang="en-US" sz="3600">
                <a:solidFill>
                  <a:srgbClr val="000000"/>
                </a:solidFill>
                <a:latin typeface="Canva Sans"/>
                <a:ea typeface="Canva Sans"/>
                <a:cs typeface="Canva Sans"/>
                <a:sym typeface="Canva Sans"/>
              </a:rPr>
              <a:t>Gartner Best Practices</a:t>
            </a:r>
          </a:p>
          <a:p>
            <a:pPr algn="l">
              <a:lnSpc>
                <a:spcPts val="5040"/>
              </a:lnSpc>
            </a:pPr>
            <a:r>
              <a:rPr lang="en-US" sz="3600">
                <a:solidFill>
                  <a:srgbClr val="000000"/>
                </a:solidFill>
                <a:latin typeface="Canva Sans"/>
                <a:ea typeface="Canva Sans"/>
                <a:cs typeface="Canva Sans"/>
                <a:sym typeface="Canva Sans"/>
              </a:rPr>
              <a:t>AECI Values</a:t>
            </a:r>
          </a:p>
          <a:p>
            <a:pPr algn="l">
              <a:lnSpc>
                <a:spcPts val="5040"/>
              </a:lnSpc>
            </a:pPr>
            <a:r>
              <a:rPr lang="en-US" sz="3600">
                <a:solidFill>
                  <a:srgbClr val="000000"/>
                </a:solidFill>
                <a:latin typeface="Canva Sans"/>
                <a:ea typeface="Canva Sans"/>
                <a:cs typeface="Canva Sans"/>
                <a:sym typeface="Canva Sans"/>
              </a:rPr>
              <a:t>Human-Centric</a:t>
            </a:r>
          </a:p>
          <a:p>
            <a:pPr algn="l">
              <a:lnSpc>
                <a:spcPts val="5040"/>
              </a:lnSpc>
            </a:pPr>
            <a:r>
              <a:rPr lang="en-US" sz="3600">
                <a:solidFill>
                  <a:srgbClr val="000000"/>
                </a:solidFill>
                <a:latin typeface="Canva Sans"/>
                <a:ea typeface="Canva Sans"/>
                <a:cs typeface="Canva Sans"/>
                <a:sym typeface="Canva Sans"/>
              </a:rPr>
              <a:t>Final Draft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68462" y="2302002"/>
            <a:ext cx="10020681" cy="7470648"/>
          </a:xfrm>
          <a:custGeom>
            <a:avLst/>
            <a:gdLst/>
            <a:ahLst/>
            <a:cxnLst/>
            <a:rect l="l" t="t" r="r" b="b"/>
            <a:pathLst>
              <a:path w="10020681" h="7470648">
                <a:moveTo>
                  <a:pt x="0" y="0"/>
                </a:moveTo>
                <a:lnTo>
                  <a:pt x="10020681" y="0"/>
                </a:lnTo>
                <a:lnTo>
                  <a:pt x="10020681" y="7470648"/>
                </a:lnTo>
                <a:lnTo>
                  <a:pt x="0" y="7470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229600" y="2263140"/>
            <a:ext cx="10058400" cy="7891272"/>
          </a:xfrm>
          <a:custGeom>
            <a:avLst/>
            <a:gdLst/>
            <a:ahLst/>
            <a:cxnLst/>
            <a:rect l="l" t="t" r="r" b="b"/>
            <a:pathLst>
              <a:path w="10058400" h="7891272">
                <a:moveTo>
                  <a:pt x="0" y="0"/>
                </a:moveTo>
                <a:lnTo>
                  <a:pt x="10058400" y="0"/>
                </a:lnTo>
                <a:lnTo>
                  <a:pt x="10058400" y="7891272"/>
                </a:lnTo>
                <a:lnTo>
                  <a:pt x="0" y="7891272"/>
                </a:lnTo>
                <a:lnTo>
                  <a:pt x="0" y="0"/>
                </a:lnTo>
                <a:close/>
              </a:path>
            </a:pathLst>
          </a:custGeom>
          <a:blipFill>
            <a:blip r:embed="rId5"/>
            <a:stretch>
              <a:fillRect/>
            </a:stretch>
          </a:blipFill>
        </p:spPr>
        <p:txBody>
          <a:bodyPr/>
          <a:lstStyle/>
          <a:p>
            <a:endParaRPr lang="en-US"/>
          </a:p>
        </p:txBody>
      </p:sp>
      <p:sp>
        <p:nvSpPr>
          <p:cNvPr id="4" name="Freeform 4"/>
          <p:cNvSpPr/>
          <p:nvPr/>
        </p:nvSpPr>
        <p:spPr>
          <a:xfrm>
            <a:off x="9834372" y="2638044"/>
            <a:ext cx="8453628" cy="7344918"/>
          </a:xfrm>
          <a:custGeom>
            <a:avLst/>
            <a:gdLst/>
            <a:ahLst/>
            <a:cxnLst/>
            <a:rect l="l" t="t" r="r" b="b"/>
            <a:pathLst>
              <a:path w="8453628" h="7344918">
                <a:moveTo>
                  <a:pt x="0" y="0"/>
                </a:moveTo>
                <a:lnTo>
                  <a:pt x="8453628" y="0"/>
                </a:lnTo>
                <a:lnTo>
                  <a:pt x="8453628" y="7344918"/>
                </a:lnTo>
                <a:lnTo>
                  <a:pt x="0" y="7344918"/>
                </a:lnTo>
                <a:lnTo>
                  <a:pt x="0" y="0"/>
                </a:lnTo>
                <a:close/>
              </a:path>
            </a:pathLst>
          </a:custGeom>
          <a:blipFill>
            <a:blip r:embed="rId6"/>
            <a:stretch>
              <a:fillRect r="-47458"/>
            </a:stretch>
          </a:blipFill>
        </p:spPr>
        <p:txBody>
          <a:bodyPr/>
          <a:lstStyle/>
          <a:p>
            <a:endParaRPr lang="en-US"/>
          </a:p>
        </p:txBody>
      </p:sp>
      <p:sp>
        <p:nvSpPr>
          <p:cNvPr id="5" name="Freeform 5"/>
          <p:cNvSpPr/>
          <p:nvPr/>
        </p:nvSpPr>
        <p:spPr>
          <a:xfrm>
            <a:off x="9777222" y="2580894"/>
            <a:ext cx="8511921" cy="7459218"/>
          </a:xfrm>
          <a:custGeom>
            <a:avLst/>
            <a:gdLst/>
            <a:ahLst/>
            <a:cxnLst/>
            <a:rect l="l" t="t" r="r" b="b"/>
            <a:pathLst>
              <a:path w="8511921" h="7459218">
                <a:moveTo>
                  <a:pt x="0" y="0"/>
                </a:moveTo>
                <a:lnTo>
                  <a:pt x="8511921" y="0"/>
                </a:lnTo>
                <a:lnTo>
                  <a:pt x="8511921" y="7459218"/>
                </a:lnTo>
                <a:lnTo>
                  <a:pt x="0" y="74592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1208258" y="2820924"/>
            <a:ext cx="7079742" cy="7466076"/>
          </a:xfrm>
          <a:custGeom>
            <a:avLst/>
            <a:gdLst/>
            <a:ahLst/>
            <a:cxnLst/>
            <a:rect l="l" t="t" r="r" b="b"/>
            <a:pathLst>
              <a:path w="7079742" h="7466076">
                <a:moveTo>
                  <a:pt x="0" y="0"/>
                </a:moveTo>
                <a:lnTo>
                  <a:pt x="7079742" y="0"/>
                </a:lnTo>
                <a:lnTo>
                  <a:pt x="7079742" y="7466076"/>
                </a:lnTo>
                <a:lnTo>
                  <a:pt x="0" y="7466076"/>
                </a:lnTo>
                <a:lnTo>
                  <a:pt x="0" y="0"/>
                </a:lnTo>
                <a:close/>
              </a:path>
            </a:pathLst>
          </a:custGeom>
          <a:blipFill>
            <a:blip r:embed="rId9"/>
            <a:stretch>
              <a:fillRect r="-1000" b="-949"/>
            </a:stretch>
          </a:blipFill>
        </p:spPr>
        <p:txBody>
          <a:bodyPr/>
          <a:lstStyle/>
          <a:p>
            <a:endParaRPr lang="en-US"/>
          </a:p>
        </p:txBody>
      </p:sp>
      <p:sp>
        <p:nvSpPr>
          <p:cNvPr id="7" name="Freeform 7"/>
          <p:cNvSpPr/>
          <p:nvPr/>
        </p:nvSpPr>
        <p:spPr>
          <a:xfrm>
            <a:off x="11304270" y="2916936"/>
            <a:ext cx="6983730" cy="7347204"/>
          </a:xfrm>
          <a:custGeom>
            <a:avLst/>
            <a:gdLst/>
            <a:ahLst/>
            <a:cxnLst/>
            <a:rect l="l" t="t" r="r" b="b"/>
            <a:pathLst>
              <a:path w="6983730" h="7347204">
                <a:moveTo>
                  <a:pt x="0" y="0"/>
                </a:moveTo>
                <a:lnTo>
                  <a:pt x="6983730" y="0"/>
                </a:lnTo>
                <a:lnTo>
                  <a:pt x="6983730" y="7347204"/>
                </a:lnTo>
                <a:lnTo>
                  <a:pt x="0" y="7347204"/>
                </a:lnTo>
                <a:lnTo>
                  <a:pt x="0" y="0"/>
                </a:lnTo>
                <a:close/>
              </a:path>
            </a:pathLst>
          </a:custGeom>
          <a:blipFill>
            <a:blip r:embed="rId10"/>
            <a:stretch>
              <a:fillRect r="-75548"/>
            </a:stretch>
          </a:blipFill>
        </p:spPr>
        <p:txBody>
          <a:bodyPr/>
          <a:lstStyle/>
          <a:p>
            <a:endParaRPr lang="en-US"/>
          </a:p>
        </p:txBody>
      </p:sp>
      <p:sp>
        <p:nvSpPr>
          <p:cNvPr id="8" name="Freeform 8"/>
          <p:cNvSpPr/>
          <p:nvPr/>
        </p:nvSpPr>
        <p:spPr>
          <a:xfrm>
            <a:off x="11247120" y="2859786"/>
            <a:ext cx="7042023" cy="7428357"/>
          </a:xfrm>
          <a:custGeom>
            <a:avLst/>
            <a:gdLst/>
            <a:ahLst/>
            <a:cxnLst/>
            <a:rect l="l" t="t" r="r" b="b"/>
            <a:pathLst>
              <a:path w="7042023" h="7428357">
                <a:moveTo>
                  <a:pt x="0" y="0"/>
                </a:moveTo>
                <a:lnTo>
                  <a:pt x="7042023" y="0"/>
                </a:lnTo>
                <a:lnTo>
                  <a:pt x="7042023" y="7428357"/>
                </a:lnTo>
                <a:lnTo>
                  <a:pt x="0" y="74283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2891876" y="664988"/>
            <a:ext cx="5564524" cy="1113749"/>
          </a:xfrm>
          <a:prstGeom prst="rect">
            <a:avLst/>
          </a:prstGeom>
        </p:spPr>
        <p:txBody>
          <a:bodyPr lIns="0" tIns="0" rIns="0" bIns="0" rtlCol="0" anchor="t">
            <a:spAutoFit/>
          </a:bodyPr>
          <a:lstStyle/>
          <a:p>
            <a:pPr algn="l">
              <a:lnSpc>
                <a:spcPts val="9253"/>
              </a:lnSpc>
            </a:pPr>
            <a:r>
              <a:rPr lang="en-US" sz="6609" spc="-72">
                <a:solidFill>
                  <a:srgbClr val="334453"/>
                </a:solidFill>
                <a:latin typeface="IBM Plex Sans"/>
                <a:ea typeface="IBM Plex Sans"/>
                <a:cs typeface="IBM Plex Sans"/>
                <a:sym typeface="IBM Plex Sans"/>
              </a:rPr>
              <a:t>Assessment -</a:t>
            </a:r>
          </a:p>
        </p:txBody>
      </p:sp>
      <p:sp>
        <p:nvSpPr>
          <p:cNvPr id="10" name="TextBox 10"/>
          <p:cNvSpPr txBox="1"/>
          <p:nvPr/>
        </p:nvSpPr>
        <p:spPr>
          <a:xfrm>
            <a:off x="8456400" y="774349"/>
            <a:ext cx="7035979" cy="914076"/>
          </a:xfrm>
          <a:prstGeom prst="rect">
            <a:avLst/>
          </a:prstGeom>
        </p:spPr>
        <p:txBody>
          <a:bodyPr lIns="0" tIns="0" rIns="0" bIns="0" rtlCol="0" anchor="t">
            <a:spAutoFit/>
          </a:bodyPr>
          <a:lstStyle/>
          <a:p>
            <a:pPr algn="l">
              <a:lnSpc>
                <a:spcPts val="7565"/>
              </a:lnSpc>
            </a:pPr>
            <a:r>
              <a:rPr lang="en-US" sz="5403" i="1" spc="16">
                <a:solidFill>
                  <a:srgbClr val="334453"/>
                </a:solidFill>
                <a:latin typeface="IBM Plex Sans Italics"/>
                <a:ea typeface="IBM Plex Sans Italics"/>
                <a:cs typeface="IBM Plex Sans Italics"/>
                <a:sym typeface="IBM Plex Sans Italics"/>
              </a:rPr>
              <a:t>Picking a First GenAI</a:t>
            </a:r>
          </a:p>
        </p:txBody>
      </p:sp>
      <p:sp>
        <p:nvSpPr>
          <p:cNvPr id="11" name="TextBox 11"/>
          <p:cNvSpPr txBox="1"/>
          <p:nvPr/>
        </p:nvSpPr>
        <p:spPr>
          <a:xfrm>
            <a:off x="721004" y="9888507"/>
            <a:ext cx="2170871" cy="184937"/>
          </a:xfrm>
          <a:prstGeom prst="rect">
            <a:avLst/>
          </a:prstGeom>
        </p:spPr>
        <p:txBody>
          <a:bodyPr lIns="0" tIns="0" rIns="0" bIns="0" rtlCol="0" anchor="t">
            <a:spAutoFit/>
          </a:bodyPr>
          <a:lstStyle/>
          <a:p>
            <a:pPr algn="l">
              <a:lnSpc>
                <a:spcPts val="1461"/>
              </a:lnSpc>
            </a:pPr>
            <a:r>
              <a:rPr lang="en-US" sz="1044" spc="-12">
                <a:solidFill>
                  <a:srgbClr val="1E376C"/>
                </a:solidFill>
                <a:latin typeface="IBM Plex Sans"/>
                <a:ea typeface="IBM Plex Sans"/>
                <a:cs typeface="IBM Plex Sans"/>
                <a:sym typeface="IBM Plex Sans"/>
              </a:rPr>
              <a:t>Associated Electric Cooperative Inc.</a:t>
            </a:r>
          </a:p>
        </p:txBody>
      </p:sp>
      <p:sp>
        <p:nvSpPr>
          <p:cNvPr id="12" name="TextBox 12"/>
          <p:cNvSpPr txBox="1"/>
          <p:nvPr/>
        </p:nvSpPr>
        <p:spPr>
          <a:xfrm>
            <a:off x="953262" y="2335273"/>
            <a:ext cx="4143675" cy="1347845"/>
          </a:xfrm>
          <a:prstGeom prst="rect">
            <a:avLst/>
          </a:prstGeom>
        </p:spPr>
        <p:txBody>
          <a:bodyPr lIns="0" tIns="0" rIns="0" bIns="0" rtlCol="0" anchor="t">
            <a:spAutoFit/>
          </a:bodyPr>
          <a:lstStyle/>
          <a:p>
            <a:pPr algn="l">
              <a:lnSpc>
                <a:spcPts val="5406"/>
              </a:lnSpc>
            </a:pPr>
            <a:r>
              <a:rPr lang="en-US" sz="4193" spc="-50">
                <a:solidFill>
                  <a:srgbClr val="406274"/>
                </a:solidFill>
                <a:latin typeface="IBM Plex Sans"/>
                <a:ea typeface="IBM Plex Sans"/>
                <a:cs typeface="IBM Plex Sans"/>
                <a:sym typeface="IBM Plex Sans"/>
              </a:rPr>
              <a:t>47 Requirements 6 Categories</a:t>
            </a:r>
          </a:p>
        </p:txBody>
      </p:sp>
      <p:sp>
        <p:nvSpPr>
          <p:cNvPr id="13" name="TextBox 13"/>
          <p:cNvSpPr txBox="1"/>
          <p:nvPr/>
        </p:nvSpPr>
        <p:spPr>
          <a:xfrm>
            <a:off x="1410462" y="3862092"/>
            <a:ext cx="6011108" cy="3617054"/>
          </a:xfrm>
          <a:prstGeom prst="rect">
            <a:avLst/>
          </a:prstGeom>
        </p:spPr>
        <p:txBody>
          <a:bodyPr lIns="0" tIns="0" rIns="0" bIns="0" rtlCol="0" anchor="t">
            <a:spAutoFit/>
          </a:bodyPr>
          <a:lstStyle/>
          <a:p>
            <a:pPr algn="l">
              <a:lnSpc>
                <a:spcPts val="5045"/>
              </a:lnSpc>
            </a:pPr>
            <a:r>
              <a:rPr lang="en-US" sz="3603" spc="-46">
                <a:solidFill>
                  <a:srgbClr val="406274"/>
                </a:solidFill>
                <a:latin typeface="IBM Plex Sans"/>
                <a:ea typeface="IBM Plex Sans"/>
                <a:cs typeface="IBM Plex Sans"/>
                <a:sym typeface="IBM Plex Sans"/>
              </a:rPr>
              <a:t>Functional Requirements</a:t>
            </a:r>
          </a:p>
          <a:p>
            <a:pPr algn="l">
              <a:lnSpc>
                <a:spcPts val="4633"/>
              </a:lnSpc>
            </a:pPr>
            <a:r>
              <a:rPr lang="en-US" sz="3600" spc="-46">
                <a:solidFill>
                  <a:srgbClr val="406274"/>
                </a:solidFill>
                <a:latin typeface="IBM Plex Sans"/>
                <a:ea typeface="IBM Plex Sans"/>
                <a:cs typeface="IBM Plex Sans"/>
                <a:sym typeface="IBM Plex Sans"/>
              </a:rPr>
              <a:t>Technical Requirements Support and Services </a:t>
            </a:r>
          </a:p>
          <a:p>
            <a:pPr algn="l">
              <a:lnSpc>
                <a:spcPts val="4633"/>
              </a:lnSpc>
            </a:pPr>
            <a:r>
              <a:rPr lang="en-US" sz="3600" spc="-46">
                <a:solidFill>
                  <a:srgbClr val="406274"/>
                </a:solidFill>
                <a:latin typeface="IBM Plex Sans"/>
                <a:ea typeface="IBM Plex Sans"/>
                <a:cs typeface="IBM Plex Sans"/>
                <a:sym typeface="IBM Plex Sans"/>
              </a:rPr>
              <a:t>Vendor Health</a:t>
            </a:r>
          </a:p>
          <a:p>
            <a:pPr algn="l">
              <a:lnSpc>
                <a:spcPts val="1801"/>
              </a:lnSpc>
            </a:pPr>
            <a:endParaRPr lang="en-US" sz="3600" spc="-46">
              <a:solidFill>
                <a:srgbClr val="406274"/>
              </a:solidFill>
              <a:latin typeface="IBM Plex Sans"/>
              <a:ea typeface="IBM Plex Sans"/>
              <a:cs typeface="IBM Plex Sans"/>
              <a:sym typeface="IBM Plex Sans"/>
            </a:endParaRPr>
          </a:p>
          <a:p>
            <a:pPr algn="l">
              <a:lnSpc>
                <a:spcPts val="1801"/>
              </a:lnSpc>
            </a:pPr>
            <a:r>
              <a:rPr lang="en-US" sz="3603" spc="-46">
                <a:solidFill>
                  <a:srgbClr val="406274"/>
                </a:solidFill>
                <a:latin typeface="IBM Plex Sans"/>
                <a:ea typeface="IBM Plex Sans"/>
                <a:cs typeface="IBM Plex Sans"/>
                <a:sym typeface="IBM Plex Sans"/>
              </a:rPr>
              <a:t>Security &amp; Risk Management</a:t>
            </a:r>
          </a:p>
          <a:p>
            <a:pPr algn="l">
              <a:lnSpc>
                <a:spcPts val="7462"/>
              </a:lnSpc>
            </a:pPr>
            <a:r>
              <a:rPr lang="en-US" sz="3600" spc="-46">
                <a:solidFill>
                  <a:srgbClr val="406274"/>
                </a:solidFill>
                <a:latin typeface="IBM Plex Sans"/>
                <a:ea typeface="IBM Plex Sans"/>
                <a:cs typeface="IBM Plex Sans"/>
                <a:sym typeface="IBM Plex Sans"/>
              </a:rPr>
              <a:t>Pricing &amp; Commercial Terms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247242" y="242294"/>
            <a:ext cx="17793515" cy="9802411"/>
            <a:chOff x="0" y="0"/>
            <a:chExt cx="4982580" cy="2744893"/>
          </a:xfrm>
        </p:grpSpPr>
        <p:sp>
          <p:nvSpPr>
            <p:cNvPr id="3" name="Freeform 3"/>
            <p:cNvSpPr/>
            <p:nvPr/>
          </p:nvSpPr>
          <p:spPr>
            <a:xfrm>
              <a:off x="0" y="0"/>
              <a:ext cx="4982580" cy="2744893"/>
            </a:xfrm>
            <a:custGeom>
              <a:avLst/>
              <a:gdLst/>
              <a:ahLst/>
              <a:cxnLst/>
              <a:rect l="l" t="t" r="r" b="b"/>
              <a:pathLst>
                <a:path w="4982580" h="2744893">
                  <a:moveTo>
                    <a:pt x="0" y="0"/>
                  </a:moveTo>
                  <a:lnTo>
                    <a:pt x="4982580" y="0"/>
                  </a:lnTo>
                  <a:lnTo>
                    <a:pt x="4982580" y="2744893"/>
                  </a:lnTo>
                  <a:lnTo>
                    <a:pt x="0" y="2744893"/>
                  </a:lnTo>
                  <a:close/>
                </a:path>
              </a:pathLst>
            </a:custGeom>
            <a:solidFill>
              <a:srgbClr val="E9E9E9"/>
            </a:solidFill>
            <a:ln w="228600" cap="sq">
              <a:solidFill>
                <a:srgbClr val="145DA0"/>
              </a:solidFill>
              <a:prstDash val="solid"/>
              <a:miter/>
            </a:ln>
          </p:spPr>
          <p:txBody>
            <a:bodyPr/>
            <a:lstStyle/>
            <a:p>
              <a:endParaRPr lang="en-US"/>
            </a:p>
          </p:txBody>
        </p:sp>
        <p:sp>
          <p:nvSpPr>
            <p:cNvPr id="4" name="TextBox 4"/>
            <p:cNvSpPr txBox="1"/>
            <p:nvPr/>
          </p:nvSpPr>
          <p:spPr>
            <a:xfrm>
              <a:off x="0" y="-38100"/>
              <a:ext cx="4982580" cy="2782993"/>
            </a:xfrm>
            <a:prstGeom prst="rect">
              <a:avLst/>
            </a:prstGeom>
          </p:spPr>
          <p:txBody>
            <a:bodyPr lIns="50800" tIns="50800" rIns="50800" bIns="50800" rtlCol="0" anchor="ctr"/>
            <a:lstStyle/>
            <a:p>
              <a:pPr marL="0" lvl="0" indent="0" algn="ctr">
                <a:lnSpc>
                  <a:spcPts val="2659"/>
                </a:lnSpc>
                <a:spcBef>
                  <a:spcPct val="0"/>
                </a:spcBef>
              </a:pPr>
              <a:r>
                <a:rPr lang="en-US" sz="1899">
                  <a:solidFill>
                    <a:srgbClr val="000000"/>
                  </a:solidFill>
                  <a:latin typeface="Open Sans Extra Bold"/>
                  <a:ea typeface="Open Sans Extra Bold"/>
                  <a:cs typeface="Open Sans Extra Bold"/>
                  <a:sym typeface="Open Sans Extra Bold"/>
                </a:rPr>
                <a:t>a</a:t>
              </a:r>
            </a:p>
          </p:txBody>
        </p:sp>
      </p:grpSp>
      <p:sp>
        <p:nvSpPr>
          <p:cNvPr id="5" name="Freeform 5"/>
          <p:cNvSpPr/>
          <p:nvPr/>
        </p:nvSpPr>
        <p:spPr>
          <a:xfrm>
            <a:off x="2297323" y="8211194"/>
            <a:ext cx="4154377" cy="582587"/>
          </a:xfrm>
          <a:custGeom>
            <a:avLst/>
            <a:gdLst/>
            <a:ahLst/>
            <a:cxnLst/>
            <a:rect l="l" t="t" r="r" b="b"/>
            <a:pathLst>
              <a:path w="4154377" h="582587">
                <a:moveTo>
                  <a:pt x="0" y="0"/>
                </a:moveTo>
                <a:lnTo>
                  <a:pt x="4154377" y="0"/>
                </a:lnTo>
                <a:lnTo>
                  <a:pt x="4154377" y="582587"/>
                </a:lnTo>
                <a:lnTo>
                  <a:pt x="0" y="582587"/>
                </a:lnTo>
                <a:lnTo>
                  <a:pt x="0" y="0"/>
                </a:lnTo>
                <a:close/>
              </a:path>
            </a:pathLst>
          </a:custGeom>
          <a:blipFill>
            <a:blip r:embed="rId3"/>
            <a:stretch>
              <a:fillRect t="-40835"/>
            </a:stretch>
          </a:blipFill>
        </p:spPr>
        <p:txBody>
          <a:bodyPr/>
          <a:lstStyle/>
          <a:p>
            <a:endParaRPr lang="en-US"/>
          </a:p>
        </p:txBody>
      </p:sp>
      <p:grpSp>
        <p:nvGrpSpPr>
          <p:cNvPr id="6" name="Group 6"/>
          <p:cNvGrpSpPr/>
          <p:nvPr/>
        </p:nvGrpSpPr>
        <p:grpSpPr>
          <a:xfrm>
            <a:off x="2272544" y="2466355"/>
            <a:ext cx="4203375" cy="5973865"/>
            <a:chOff x="0" y="0"/>
            <a:chExt cx="1416547" cy="2013207"/>
          </a:xfrm>
        </p:grpSpPr>
        <p:sp>
          <p:nvSpPr>
            <p:cNvPr id="7" name="Freeform 7"/>
            <p:cNvSpPr/>
            <p:nvPr/>
          </p:nvSpPr>
          <p:spPr>
            <a:xfrm>
              <a:off x="0" y="0"/>
              <a:ext cx="1416547" cy="2013207"/>
            </a:xfrm>
            <a:custGeom>
              <a:avLst/>
              <a:gdLst/>
              <a:ahLst/>
              <a:cxnLst/>
              <a:rect l="l" t="t" r="r" b="b"/>
              <a:pathLst>
                <a:path w="1416547" h="2013207">
                  <a:moveTo>
                    <a:pt x="46046" y="0"/>
                  </a:moveTo>
                  <a:lnTo>
                    <a:pt x="1370502" y="0"/>
                  </a:lnTo>
                  <a:cubicBezTo>
                    <a:pt x="1382714" y="0"/>
                    <a:pt x="1394426" y="4851"/>
                    <a:pt x="1403061" y="13487"/>
                  </a:cubicBezTo>
                  <a:cubicBezTo>
                    <a:pt x="1411696" y="22122"/>
                    <a:pt x="1416547" y="33834"/>
                    <a:pt x="1416547" y="46046"/>
                  </a:cubicBezTo>
                  <a:lnTo>
                    <a:pt x="1416547" y="1967161"/>
                  </a:lnTo>
                  <a:cubicBezTo>
                    <a:pt x="1416547" y="1979373"/>
                    <a:pt x="1411696" y="1991085"/>
                    <a:pt x="1403061" y="1999720"/>
                  </a:cubicBezTo>
                  <a:cubicBezTo>
                    <a:pt x="1394426" y="2008356"/>
                    <a:pt x="1382714" y="2013207"/>
                    <a:pt x="1370502" y="2013207"/>
                  </a:cubicBezTo>
                  <a:lnTo>
                    <a:pt x="46046" y="2013207"/>
                  </a:lnTo>
                  <a:cubicBezTo>
                    <a:pt x="33834" y="2013207"/>
                    <a:pt x="22122" y="2008356"/>
                    <a:pt x="13487" y="1999720"/>
                  </a:cubicBezTo>
                  <a:cubicBezTo>
                    <a:pt x="4851" y="1991085"/>
                    <a:pt x="0" y="1979373"/>
                    <a:pt x="0" y="1967161"/>
                  </a:cubicBezTo>
                  <a:lnTo>
                    <a:pt x="0" y="46046"/>
                  </a:lnTo>
                  <a:cubicBezTo>
                    <a:pt x="0" y="33834"/>
                    <a:pt x="4851" y="22122"/>
                    <a:pt x="13487" y="13487"/>
                  </a:cubicBezTo>
                  <a:cubicBezTo>
                    <a:pt x="22122" y="4851"/>
                    <a:pt x="33834" y="0"/>
                    <a:pt x="46046" y="0"/>
                  </a:cubicBezTo>
                  <a:close/>
                </a:path>
              </a:pathLst>
            </a:custGeom>
            <a:solidFill>
              <a:srgbClr val="FDFDFD"/>
            </a:solidFill>
            <a:ln w="38100" cap="rnd">
              <a:solidFill>
                <a:srgbClr val="145DA0"/>
              </a:solidFill>
              <a:prstDash val="solid"/>
              <a:round/>
            </a:ln>
          </p:spPr>
          <p:txBody>
            <a:bodyPr/>
            <a:lstStyle/>
            <a:p>
              <a:endParaRPr lang="en-US"/>
            </a:p>
          </p:txBody>
        </p:sp>
        <p:sp>
          <p:nvSpPr>
            <p:cNvPr id="8" name="TextBox 8"/>
            <p:cNvSpPr txBox="1"/>
            <p:nvPr/>
          </p:nvSpPr>
          <p:spPr>
            <a:xfrm>
              <a:off x="0" y="-38100"/>
              <a:ext cx="1416547" cy="2051307"/>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9" name="Group 9"/>
          <p:cNvGrpSpPr/>
          <p:nvPr/>
        </p:nvGrpSpPr>
        <p:grpSpPr>
          <a:xfrm>
            <a:off x="3389715" y="2672335"/>
            <a:ext cx="1811865" cy="181186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E2EF"/>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a:off x="2297323" y="5227111"/>
            <a:ext cx="4154377" cy="0"/>
          </a:xfrm>
          <a:prstGeom prst="line">
            <a:avLst/>
          </a:prstGeom>
          <a:ln w="38100" cap="flat">
            <a:solidFill>
              <a:srgbClr val="145DA0"/>
            </a:solidFill>
            <a:prstDash val="solid"/>
            <a:headEnd type="none" w="sm" len="sm"/>
            <a:tailEnd type="none" w="sm" len="sm"/>
          </a:ln>
        </p:spPr>
        <p:txBody>
          <a:bodyPr/>
          <a:lstStyle/>
          <a:p>
            <a:endParaRPr lang="en-US"/>
          </a:p>
        </p:txBody>
      </p:sp>
      <p:sp>
        <p:nvSpPr>
          <p:cNvPr id="13" name="AutoShape 13"/>
          <p:cNvSpPr/>
          <p:nvPr/>
        </p:nvSpPr>
        <p:spPr>
          <a:xfrm>
            <a:off x="2252937" y="7911208"/>
            <a:ext cx="4154377" cy="0"/>
          </a:xfrm>
          <a:prstGeom prst="line">
            <a:avLst/>
          </a:prstGeom>
          <a:ln w="38100" cap="flat">
            <a:solidFill>
              <a:srgbClr val="145DA0"/>
            </a:solidFill>
            <a:prstDash val="solid"/>
            <a:headEnd type="none" w="sm" len="sm"/>
            <a:tailEnd type="none" w="sm" len="sm"/>
          </a:ln>
        </p:spPr>
        <p:txBody>
          <a:bodyPr/>
          <a:lstStyle/>
          <a:p>
            <a:endParaRPr lang="en-US"/>
          </a:p>
        </p:txBody>
      </p:sp>
      <p:sp>
        <p:nvSpPr>
          <p:cNvPr id="14" name="Freeform 14"/>
          <p:cNvSpPr/>
          <p:nvPr/>
        </p:nvSpPr>
        <p:spPr>
          <a:xfrm>
            <a:off x="7066494" y="8211194"/>
            <a:ext cx="4154377" cy="582587"/>
          </a:xfrm>
          <a:custGeom>
            <a:avLst/>
            <a:gdLst/>
            <a:ahLst/>
            <a:cxnLst/>
            <a:rect l="l" t="t" r="r" b="b"/>
            <a:pathLst>
              <a:path w="4154377" h="582587">
                <a:moveTo>
                  <a:pt x="0" y="0"/>
                </a:moveTo>
                <a:lnTo>
                  <a:pt x="4154377" y="0"/>
                </a:lnTo>
                <a:lnTo>
                  <a:pt x="4154377" y="582587"/>
                </a:lnTo>
                <a:lnTo>
                  <a:pt x="0" y="582587"/>
                </a:lnTo>
                <a:lnTo>
                  <a:pt x="0" y="0"/>
                </a:lnTo>
                <a:close/>
              </a:path>
            </a:pathLst>
          </a:custGeom>
          <a:blipFill>
            <a:blip r:embed="rId3"/>
            <a:stretch>
              <a:fillRect t="-40835"/>
            </a:stretch>
          </a:blipFill>
        </p:spPr>
        <p:txBody>
          <a:bodyPr/>
          <a:lstStyle/>
          <a:p>
            <a:endParaRPr lang="en-US"/>
          </a:p>
        </p:txBody>
      </p:sp>
      <p:grpSp>
        <p:nvGrpSpPr>
          <p:cNvPr id="15" name="Group 15"/>
          <p:cNvGrpSpPr/>
          <p:nvPr/>
        </p:nvGrpSpPr>
        <p:grpSpPr>
          <a:xfrm>
            <a:off x="7041715" y="2466355"/>
            <a:ext cx="4203375" cy="5973865"/>
            <a:chOff x="0" y="0"/>
            <a:chExt cx="1416547" cy="2013207"/>
          </a:xfrm>
        </p:grpSpPr>
        <p:sp>
          <p:nvSpPr>
            <p:cNvPr id="16" name="Freeform 16"/>
            <p:cNvSpPr/>
            <p:nvPr/>
          </p:nvSpPr>
          <p:spPr>
            <a:xfrm>
              <a:off x="0" y="0"/>
              <a:ext cx="1416547" cy="2013207"/>
            </a:xfrm>
            <a:custGeom>
              <a:avLst/>
              <a:gdLst/>
              <a:ahLst/>
              <a:cxnLst/>
              <a:rect l="l" t="t" r="r" b="b"/>
              <a:pathLst>
                <a:path w="1416547" h="2013207">
                  <a:moveTo>
                    <a:pt x="46046" y="0"/>
                  </a:moveTo>
                  <a:lnTo>
                    <a:pt x="1370502" y="0"/>
                  </a:lnTo>
                  <a:cubicBezTo>
                    <a:pt x="1382714" y="0"/>
                    <a:pt x="1394426" y="4851"/>
                    <a:pt x="1403061" y="13487"/>
                  </a:cubicBezTo>
                  <a:cubicBezTo>
                    <a:pt x="1411696" y="22122"/>
                    <a:pt x="1416547" y="33834"/>
                    <a:pt x="1416547" y="46046"/>
                  </a:cubicBezTo>
                  <a:lnTo>
                    <a:pt x="1416547" y="1967161"/>
                  </a:lnTo>
                  <a:cubicBezTo>
                    <a:pt x="1416547" y="1979373"/>
                    <a:pt x="1411696" y="1991085"/>
                    <a:pt x="1403061" y="1999720"/>
                  </a:cubicBezTo>
                  <a:cubicBezTo>
                    <a:pt x="1394426" y="2008356"/>
                    <a:pt x="1382714" y="2013207"/>
                    <a:pt x="1370502" y="2013207"/>
                  </a:cubicBezTo>
                  <a:lnTo>
                    <a:pt x="46046" y="2013207"/>
                  </a:lnTo>
                  <a:cubicBezTo>
                    <a:pt x="33834" y="2013207"/>
                    <a:pt x="22122" y="2008356"/>
                    <a:pt x="13487" y="1999720"/>
                  </a:cubicBezTo>
                  <a:cubicBezTo>
                    <a:pt x="4851" y="1991085"/>
                    <a:pt x="0" y="1979373"/>
                    <a:pt x="0" y="1967161"/>
                  </a:cubicBezTo>
                  <a:lnTo>
                    <a:pt x="0" y="46046"/>
                  </a:lnTo>
                  <a:cubicBezTo>
                    <a:pt x="0" y="33834"/>
                    <a:pt x="4851" y="22122"/>
                    <a:pt x="13487" y="13487"/>
                  </a:cubicBezTo>
                  <a:cubicBezTo>
                    <a:pt x="22122" y="4851"/>
                    <a:pt x="33834" y="0"/>
                    <a:pt x="46046" y="0"/>
                  </a:cubicBezTo>
                  <a:close/>
                </a:path>
              </a:pathLst>
            </a:custGeom>
            <a:solidFill>
              <a:srgbClr val="FDFDFD"/>
            </a:solidFill>
            <a:ln w="38100" cap="rnd">
              <a:solidFill>
                <a:srgbClr val="145DA0"/>
              </a:solidFill>
              <a:prstDash val="solid"/>
              <a:round/>
            </a:ln>
          </p:spPr>
          <p:txBody>
            <a:bodyPr/>
            <a:lstStyle/>
            <a:p>
              <a:endParaRPr lang="en-US"/>
            </a:p>
          </p:txBody>
        </p:sp>
        <p:sp>
          <p:nvSpPr>
            <p:cNvPr id="17" name="TextBox 17"/>
            <p:cNvSpPr txBox="1"/>
            <p:nvPr/>
          </p:nvSpPr>
          <p:spPr>
            <a:xfrm>
              <a:off x="0" y="-38100"/>
              <a:ext cx="1416547" cy="2051307"/>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8" name="AutoShape 18"/>
          <p:cNvSpPr/>
          <p:nvPr/>
        </p:nvSpPr>
        <p:spPr>
          <a:xfrm>
            <a:off x="7066494" y="5227111"/>
            <a:ext cx="4154377" cy="0"/>
          </a:xfrm>
          <a:prstGeom prst="line">
            <a:avLst/>
          </a:prstGeom>
          <a:ln w="38100" cap="flat">
            <a:solidFill>
              <a:srgbClr val="145DA0"/>
            </a:solidFill>
            <a:prstDash val="solid"/>
            <a:headEnd type="none" w="sm" len="sm"/>
            <a:tailEnd type="none" w="sm" len="sm"/>
          </a:ln>
        </p:spPr>
        <p:txBody>
          <a:bodyPr/>
          <a:lstStyle/>
          <a:p>
            <a:endParaRPr lang="en-US"/>
          </a:p>
        </p:txBody>
      </p:sp>
      <p:sp>
        <p:nvSpPr>
          <p:cNvPr id="19" name="AutoShape 19"/>
          <p:cNvSpPr/>
          <p:nvPr/>
        </p:nvSpPr>
        <p:spPr>
          <a:xfrm>
            <a:off x="7066214" y="7930258"/>
            <a:ext cx="4154377" cy="0"/>
          </a:xfrm>
          <a:prstGeom prst="line">
            <a:avLst/>
          </a:prstGeom>
          <a:ln w="38100" cap="flat">
            <a:solidFill>
              <a:srgbClr val="145DA0"/>
            </a:solidFill>
            <a:prstDash val="solid"/>
            <a:headEnd type="none" w="sm" len="sm"/>
            <a:tailEnd type="none" w="sm" len="sm"/>
          </a:ln>
        </p:spPr>
        <p:txBody>
          <a:bodyPr/>
          <a:lstStyle/>
          <a:p>
            <a:endParaRPr lang="en-US"/>
          </a:p>
        </p:txBody>
      </p:sp>
      <p:sp>
        <p:nvSpPr>
          <p:cNvPr id="20" name="Freeform 20"/>
          <p:cNvSpPr/>
          <p:nvPr/>
        </p:nvSpPr>
        <p:spPr>
          <a:xfrm>
            <a:off x="11836861" y="8211194"/>
            <a:ext cx="4154377" cy="582587"/>
          </a:xfrm>
          <a:custGeom>
            <a:avLst/>
            <a:gdLst/>
            <a:ahLst/>
            <a:cxnLst/>
            <a:rect l="l" t="t" r="r" b="b"/>
            <a:pathLst>
              <a:path w="4154377" h="582587">
                <a:moveTo>
                  <a:pt x="0" y="0"/>
                </a:moveTo>
                <a:lnTo>
                  <a:pt x="4154377" y="0"/>
                </a:lnTo>
                <a:lnTo>
                  <a:pt x="4154377" y="582587"/>
                </a:lnTo>
                <a:lnTo>
                  <a:pt x="0" y="582587"/>
                </a:lnTo>
                <a:lnTo>
                  <a:pt x="0" y="0"/>
                </a:lnTo>
                <a:close/>
              </a:path>
            </a:pathLst>
          </a:custGeom>
          <a:blipFill>
            <a:blip r:embed="rId3"/>
            <a:stretch>
              <a:fillRect t="-40835"/>
            </a:stretch>
          </a:blipFill>
        </p:spPr>
        <p:txBody>
          <a:bodyPr/>
          <a:lstStyle/>
          <a:p>
            <a:endParaRPr lang="en-US"/>
          </a:p>
        </p:txBody>
      </p:sp>
      <p:grpSp>
        <p:nvGrpSpPr>
          <p:cNvPr id="21" name="Group 21"/>
          <p:cNvGrpSpPr/>
          <p:nvPr/>
        </p:nvGrpSpPr>
        <p:grpSpPr>
          <a:xfrm>
            <a:off x="11812082" y="2466355"/>
            <a:ext cx="4203375" cy="5973865"/>
            <a:chOff x="0" y="0"/>
            <a:chExt cx="1416547" cy="2013207"/>
          </a:xfrm>
        </p:grpSpPr>
        <p:sp>
          <p:nvSpPr>
            <p:cNvPr id="22" name="Freeform 22"/>
            <p:cNvSpPr/>
            <p:nvPr/>
          </p:nvSpPr>
          <p:spPr>
            <a:xfrm>
              <a:off x="0" y="0"/>
              <a:ext cx="1416547" cy="2013207"/>
            </a:xfrm>
            <a:custGeom>
              <a:avLst/>
              <a:gdLst/>
              <a:ahLst/>
              <a:cxnLst/>
              <a:rect l="l" t="t" r="r" b="b"/>
              <a:pathLst>
                <a:path w="1416547" h="2013207">
                  <a:moveTo>
                    <a:pt x="46046" y="0"/>
                  </a:moveTo>
                  <a:lnTo>
                    <a:pt x="1370502" y="0"/>
                  </a:lnTo>
                  <a:cubicBezTo>
                    <a:pt x="1382714" y="0"/>
                    <a:pt x="1394426" y="4851"/>
                    <a:pt x="1403061" y="13487"/>
                  </a:cubicBezTo>
                  <a:cubicBezTo>
                    <a:pt x="1411696" y="22122"/>
                    <a:pt x="1416547" y="33834"/>
                    <a:pt x="1416547" y="46046"/>
                  </a:cubicBezTo>
                  <a:lnTo>
                    <a:pt x="1416547" y="1967161"/>
                  </a:lnTo>
                  <a:cubicBezTo>
                    <a:pt x="1416547" y="1979373"/>
                    <a:pt x="1411696" y="1991085"/>
                    <a:pt x="1403061" y="1999720"/>
                  </a:cubicBezTo>
                  <a:cubicBezTo>
                    <a:pt x="1394426" y="2008356"/>
                    <a:pt x="1382714" y="2013207"/>
                    <a:pt x="1370502" y="2013207"/>
                  </a:cubicBezTo>
                  <a:lnTo>
                    <a:pt x="46046" y="2013207"/>
                  </a:lnTo>
                  <a:cubicBezTo>
                    <a:pt x="33834" y="2013207"/>
                    <a:pt x="22122" y="2008356"/>
                    <a:pt x="13487" y="1999720"/>
                  </a:cubicBezTo>
                  <a:cubicBezTo>
                    <a:pt x="4851" y="1991085"/>
                    <a:pt x="0" y="1979373"/>
                    <a:pt x="0" y="1967161"/>
                  </a:cubicBezTo>
                  <a:lnTo>
                    <a:pt x="0" y="46046"/>
                  </a:lnTo>
                  <a:cubicBezTo>
                    <a:pt x="0" y="33834"/>
                    <a:pt x="4851" y="22122"/>
                    <a:pt x="13487" y="13487"/>
                  </a:cubicBezTo>
                  <a:cubicBezTo>
                    <a:pt x="22122" y="4851"/>
                    <a:pt x="33834" y="0"/>
                    <a:pt x="46046" y="0"/>
                  </a:cubicBezTo>
                  <a:close/>
                </a:path>
              </a:pathLst>
            </a:custGeom>
            <a:solidFill>
              <a:srgbClr val="FDFDFD"/>
            </a:solidFill>
            <a:ln w="38100" cap="rnd">
              <a:solidFill>
                <a:srgbClr val="145DA0"/>
              </a:solidFill>
              <a:prstDash val="solid"/>
              <a:round/>
            </a:ln>
          </p:spPr>
          <p:txBody>
            <a:bodyPr/>
            <a:lstStyle/>
            <a:p>
              <a:endParaRPr lang="en-US"/>
            </a:p>
          </p:txBody>
        </p:sp>
        <p:sp>
          <p:nvSpPr>
            <p:cNvPr id="23" name="TextBox 23"/>
            <p:cNvSpPr txBox="1"/>
            <p:nvPr/>
          </p:nvSpPr>
          <p:spPr>
            <a:xfrm>
              <a:off x="0" y="-38100"/>
              <a:ext cx="1416547" cy="2051307"/>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4" name="AutoShape 24"/>
          <p:cNvSpPr/>
          <p:nvPr/>
        </p:nvSpPr>
        <p:spPr>
          <a:xfrm>
            <a:off x="11836861" y="5227111"/>
            <a:ext cx="4154377" cy="0"/>
          </a:xfrm>
          <a:prstGeom prst="line">
            <a:avLst/>
          </a:prstGeom>
          <a:ln w="38100" cap="flat">
            <a:solidFill>
              <a:srgbClr val="145DA0"/>
            </a:solidFill>
            <a:prstDash val="solid"/>
            <a:headEnd type="none" w="sm" len="sm"/>
            <a:tailEnd type="none" w="sm" len="sm"/>
          </a:ln>
        </p:spPr>
        <p:txBody>
          <a:bodyPr/>
          <a:lstStyle/>
          <a:p>
            <a:endParaRPr lang="en-US"/>
          </a:p>
        </p:txBody>
      </p:sp>
      <p:sp>
        <p:nvSpPr>
          <p:cNvPr id="25" name="AutoShape 25"/>
          <p:cNvSpPr/>
          <p:nvPr/>
        </p:nvSpPr>
        <p:spPr>
          <a:xfrm>
            <a:off x="11865436" y="7892158"/>
            <a:ext cx="4154377" cy="0"/>
          </a:xfrm>
          <a:prstGeom prst="line">
            <a:avLst/>
          </a:prstGeom>
          <a:ln w="38100" cap="flat">
            <a:solidFill>
              <a:srgbClr val="145DA0"/>
            </a:solidFill>
            <a:prstDash val="solid"/>
            <a:headEnd type="none" w="sm" len="sm"/>
            <a:tailEnd type="none" w="sm" len="sm"/>
          </a:ln>
        </p:spPr>
        <p:txBody>
          <a:bodyPr/>
          <a:lstStyle/>
          <a:p>
            <a:endParaRPr lang="en-US"/>
          </a:p>
        </p:txBody>
      </p:sp>
      <p:sp>
        <p:nvSpPr>
          <p:cNvPr id="26" name="Freeform 26"/>
          <p:cNvSpPr/>
          <p:nvPr/>
        </p:nvSpPr>
        <p:spPr>
          <a:xfrm>
            <a:off x="3577874" y="2976466"/>
            <a:ext cx="1504503" cy="1203603"/>
          </a:xfrm>
          <a:custGeom>
            <a:avLst/>
            <a:gdLst/>
            <a:ahLst/>
            <a:cxnLst/>
            <a:rect l="l" t="t" r="r" b="b"/>
            <a:pathLst>
              <a:path w="1504503" h="1203603">
                <a:moveTo>
                  <a:pt x="0" y="0"/>
                </a:moveTo>
                <a:lnTo>
                  <a:pt x="1504503" y="0"/>
                </a:lnTo>
                <a:lnTo>
                  <a:pt x="1504503" y="1203603"/>
                </a:lnTo>
                <a:lnTo>
                  <a:pt x="0" y="12036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7" name="Group 27"/>
          <p:cNvGrpSpPr/>
          <p:nvPr/>
        </p:nvGrpSpPr>
        <p:grpSpPr>
          <a:xfrm>
            <a:off x="8164019" y="2672617"/>
            <a:ext cx="1811865" cy="181186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E2EF"/>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3021714" y="2672335"/>
            <a:ext cx="1811865" cy="1811865"/>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E2EF"/>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8628553" y="3031283"/>
            <a:ext cx="1029698" cy="1093969"/>
          </a:xfrm>
          <a:custGeom>
            <a:avLst/>
            <a:gdLst/>
            <a:ahLst/>
            <a:cxnLst/>
            <a:rect l="l" t="t" r="r" b="b"/>
            <a:pathLst>
              <a:path w="1029698" h="1093969">
                <a:moveTo>
                  <a:pt x="0" y="0"/>
                </a:moveTo>
                <a:lnTo>
                  <a:pt x="1029698" y="0"/>
                </a:lnTo>
                <a:lnTo>
                  <a:pt x="1029698" y="1093969"/>
                </a:lnTo>
                <a:lnTo>
                  <a:pt x="0" y="1093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4" name="Freeform 34"/>
          <p:cNvSpPr/>
          <p:nvPr/>
        </p:nvSpPr>
        <p:spPr>
          <a:xfrm>
            <a:off x="13261429" y="3067778"/>
            <a:ext cx="1332434" cy="1020978"/>
          </a:xfrm>
          <a:custGeom>
            <a:avLst/>
            <a:gdLst/>
            <a:ahLst/>
            <a:cxnLst/>
            <a:rect l="l" t="t" r="r" b="b"/>
            <a:pathLst>
              <a:path w="1332434" h="1020978">
                <a:moveTo>
                  <a:pt x="0" y="0"/>
                </a:moveTo>
                <a:lnTo>
                  <a:pt x="1332434" y="0"/>
                </a:lnTo>
                <a:lnTo>
                  <a:pt x="1332434" y="1020978"/>
                </a:lnTo>
                <a:lnTo>
                  <a:pt x="0" y="1020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5" name="TextBox 35"/>
          <p:cNvSpPr txBox="1"/>
          <p:nvPr/>
        </p:nvSpPr>
        <p:spPr>
          <a:xfrm>
            <a:off x="6243931" y="1595972"/>
            <a:ext cx="5798942" cy="708458"/>
          </a:xfrm>
          <a:prstGeom prst="rect">
            <a:avLst/>
          </a:prstGeom>
        </p:spPr>
        <p:txBody>
          <a:bodyPr lIns="0" tIns="0" rIns="0" bIns="0" rtlCol="0" anchor="t">
            <a:spAutoFit/>
          </a:bodyPr>
          <a:lstStyle/>
          <a:p>
            <a:pPr marL="0" lvl="0" indent="0" algn="ctr">
              <a:lnSpc>
                <a:spcPts val="5720"/>
              </a:lnSpc>
              <a:spcBef>
                <a:spcPct val="0"/>
              </a:spcBef>
            </a:pPr>
            <a:r>
              <a:rPr lang="en-US" sz="4086">
                <a:solidFill>
                  <a:srgbClr val="00569E"/>
                </a:solidFill>
                <a:latin typeface="Open Sans Extra Bold"/>
                <a:ea typeface="Open Sans Extra Bold"/>
                <a:cs typeface="Open Sans Extra Bold"/>
                <a:sym typeface="Open Sans Extra Bold"/>
              </a:rPr>
              <a:t>AI Champions</a:t>
            </a:r>
          </a:p>
        </p:txBody>
      </p:sp>
      <p:sp>
        <p:nvSpPr>
          <p:cNvPr id="36" name="TextBox 36"/>
          <p:cNvSpPr txBox="1"/>
          <p:nvPr/>
        </p:nvSpPr>
        <p:spPr>
          <a:xfrm>
            <a:off x="2375212" y="5713815"/>
            <a:ext cx="3998038" cy="1198880"/>
          </a:xfrm>
          <a:prstGeom prst="rect">
            <a:avLst/>
          </a:prstGeom>
        </p:spPr>
        <p:txBody>
          <a:bodyPr lIns="0" tIns="0" rIns="0" bIns="0" rtlCol="0" anchor="t">
            <a:spAutoFit/>
          </a:bodyPr>
          <a:lstStyle/>
          <a:p>
            <a:pPr algn="ctr">
              <a:lnSpc>
                <a:spcPts val="3220"/>
              </a:lnSpc>
            </a:pPr>
            <a:r>
              <a:rPr lang="en-US" sz="2300" spc="-46">
                <a:solidFill>
                  <a:srgbClr val="145DA0"/>
                </a:solidFill>
                <a:latin typeface="Poppins"/>
                <a:ea typeface="Poppins"/>
                <a:cs typeface="Poppins"/>
                <a:sym typeface="Poppins"/>
              </a:rPr>
              <a:t>Champions are pioneers, leading the way in adopting and promoting Gen AI.</a:t>
            </a:r>
          </a:p>
        </p:txBody>
      </p:sp>
      <p:sp>
        <p:nvSpPr>
          <p:cNvPr id="37" name="TextBox 37"/>
          <p:cNvSpPr txBox="1"/>
          <p:nvPr/>
        </p:nvSpPr>
        <p:spPr>
          <a:xfrm>
            <a:off x="2584630" y="4608025"/>
            <a:ext cx="3490991" cy="439633"/>
          </a:xfrm>
          <a:prstGeom prst="rect">
            <a:avLst/>
          </a:prstGeom>
        </p:spPr>
        <p:txBody>
          <a:bodyPr lIns="0" tIns="0" rIns="0" bIns="0" rtlCol="0" anchor="t">
            <a:spAutoFit/>
          </a:bodyPr>
          <a:lstStyle/>
          <a:p>
            <a:pPr algn="ctr">
              <a:lnSpc>
                <a:spcPts val="3406"/>
              </a:lnSpc>
              <a:spcBef>
                <a:spcPct val="0"/>
              </a:spcBef>
            </a:pPr>
            <a:r>
              <a:rPr lang="en-US" sz="2433" b="1">
                <a:solidFill>
                  <a:srgbClr val="145DA0"/>
                </a:solidFill>
                <a:latin typeface="Poppins Bold"/>
                <a:ea typeface="Poppins Bold"/>
                <a:cs typeface="Poppins Bold"/>
                <a:sym typeface="Poppins Bold"/>
              </a:rPr>
              <a:t>Role</a:t>
            </a:r>
          </a:p>
        </p:txBody>
      </p:sp>
      <p:sp>
        <p:nvSpPr>
          <p:cNvPr id="38" name="TextBox 38"/>
          <p:cNvSpPr txBox="1"/>
          <p:nvPr/>
        </p:nvSpPr>
        <p:spPr>
          <a:xfrm>
            <a:off x="7066812" y="5494740"/>
            <a:ext cx="4154377" cy="2082165"/>
          </a:xfrm>
          <a:prstGeom prst="rect">
            <a:avLst/>
          </a:prstGeom>
        </p:spPr>
        <p:txBody>
          <a:bodyPr lIns="0" tIns="0" rIns="0" bIns="0" rtlCol="0" anchor="t">
            <a:spAutoFit/>
          </a:bodyPr>
          <a:lstStyle/>
          <a:p>
            <a:pPr marL="518160" lvl="1" indent="-259080" algn="l">
              <a:lnSpc>
                <a:spcPts val="3359"/>
              </a:lnSpc>
              <a:buFont typeface="Arial"/>
              <a:buChar char="•"/>
            </a:pPr>
            <a:r>
              <a:rPr lang="en-US" sz="2400" spc="-48">
                <a:solidFill>
                  <a:srgbClr val="145DA0"/>
                </a:solidFill>
                <a:latin typeface="Poppins"/>
                <a:ea typeface="Poppins"/>
                <a:cs typeface="Poppins"/>
                <a:sym typeface="Poppins"/>
              </a:rPr>
              <a:t>T</a:t>
            </a:r>
            <a:r>
              <a:rPr lang="en-US" sz="2400" u="none" strike="noStrike" spc="-48">
                <a:solidFill>
                  <a:srgbClr val="145DA0"/>
                </a:solidFill>
                <a:latin typeface="Poppins"/>
                <a:ea typeface="Poppins"/>
                <a:cs typeface="Poppins"/>
                <a:sym typeface="Poppins"/>
              </a:rPr>
              <a:t>est a training program </a:t>
            </a:r>
          </a:p>
          <a:p>
            <a:pPr marL="518160" lvl="1" indent="-259080" algn="l">
              <a:lnSpc>
                <a:spcPts val="3359"/>
              </a:lnSpc>
              <a:buFont typeface="Arial"/>
              <a:buChar char="•"/>
            </a:pPr>
            <a:r>
              <a:rPr lang="en-US" sz="2400" u="none" strike="noStrike" spc="-48">
                <a:solidFill>
                  <a:srgbClr val="145DA0"/>
                </a:solidFill>
                <a:latin typeface="Poppins"/>
                <a:ea typeface="Poppins"/>
                <a:cs typeface="Poppins"/>
                <a:sym typeface="Poppins"/>
              </a:rPr>
              <a:t>Provide actionable feedback</a:t>
            </a:r>
          </a:p>
          <a:p>
            <a:pPr marL="496571" lvl="1" indent="-248285" algn="l">
              <a:lnSpc>
                <a:spcPts val="3220"/>
              </a:lnSpc>
              <a:buFont typeface="Arial"/>
              <a:buChar char="•"/>
            </a:pPr>
            <a:r>
              <a:rPr lang="en-US" sz="2300" u="none" strike="noStrike" spc="-46">
                <a:solidFill>
                  <a:srgbClr val="145DA0"/>
                </a:solidFill>
                <a:latin typeface="Poppins"/>
                <a:ea typeface="Poppins"/>
                <a:cs typeface="Poppins"/>
                <a:sym typeface="Poppins"/>
              </a:rPr>
              <a:t>Advocate for certification</a:t>
            </a:r>
          </a:p>
          <a:p>
            <a:pPr algn="l">
              <a:lnSpc>
                <a:spcPts val="3359"/>
              </a:lnSpc>
            </a:pPr>
            <a:endParaRPr lang="en-US" sz="2300" u="none" strike="noStrike" spc="-46">
              <a:solidFill>
                <a:srgbClr val="145DA0"/>
              </a:solidFill>
              <a:latin typeface="Poppins"/>
              <a:ea typeface="Poppins"/>
              <a:cs typeface="Poppins"/>
              <a:sym typeface="Poppins"/>
            </a:endParaRPr>
          </a:p>
        </p:txBody>
      </p:sp>
      <p:sp>
        <p:nvSpPr>
          <p:cNvPr id="39" name="TextBox 39"/>
          <p:cNvSpPr txBox="1"/>
          <p:nvPr/>
        </p:nvSpPr>
        <p:spPr>
          <a:xfrm>
            <a:off x="7353801" y="4608025"/>
            <a:ext cx="3490991" cy="439633"/>
          </a:xfrm>
          <a:prstGeom prst="rect">
            <a:avLst/>
          </a:prstGeom>
        </p:spPr>
        <p:txBody>
          <a:bodyPr lIns="0" tIns="0" rIns="0" bIns="0" rtlCol="0" anchor="t">
            <a:spAutoFit/>
          </a:bodyPr>
          <a:lstStyle/>
          <a:p>
            <a:pPr algn="ctr">
              <a:lnSpc>
                <a:spcPts val="3406"/>
              </a:lnSpc>
              <a:spcBef>
                <a:spcPct val="0"/>
              </a:spcBef>
            </a:pPr>
            <a:r>
              <a:rPr lang="en-US" sz="2433" b="1">
                <a:solidFill>
                  <a:srgbClr val="145DA0"/>
                </a:solidFill>
                <a:latin typeface="Poppins Bold"/>
                <a:ea typeface="Poppins Bold"/>
                <a:cs typeface="Poppins Bold"/>
                <a:sym typeface="Poppins Bold"/>
              </a:rPr>
              <a:t>Responsibilities</a:t>
            </a:r>
          </a:p>
        </p:txBody>
      </p:sp>
      <p:sp>
        <p:nvSpPr>
          <p:cNvPr id="40" name="TextBox 40"/>
          <p:cNvSpPr txBox="1"/>
          <p:nvPr/>
        </p:nvSpPr>
        <p:spPr>
          <a:xfrm>
            <a:off x="11940414" y="5504265"/>
            <a:ext cx="4155598" cy="1861185"/>
          </a:xfrm>
          <a:prstGeom prst="rect">
            <a:avLst/>
          </a:prstGeom>
        </p:spPr>
        <p:txBody>
          <a:bodyPr lIns="0" tIns="0" rIns="0" bIns="0" rtlCol="0" anchor="t">
            <a:spAutoFit/>
          </a:bodyPr>
          <a:lstStyle/>
          <a:p>
            <a:pPr marL="453390" lvl="1" indent="-226695" algn="l">
              <a:lnSpc>
                <a:spcPts val="2940"/>
              </a:lnSpc>
              <a:buFont typeface="Arial"/>
              <a:buChar char="•"/>
            </a:pPr>
            <a:r>
              <a:rPr lang="en-US" sz="2100" spc="-42">
                <a:solidFill>
                  <a:srgbClr val="145DA0"/>
                </a:solidFill>
                <a:latin typeface="Poppins"/>
                <a:ea typeface="Poppins"/>
                <a:cs typeface="Poppins"/>
                <a:sym typeface="Poppins"/>
              </a:rPr>
              <a:t>Successful implementation &amp; adoption</a:t>
            </a:r>
          </a:p>
          <a:p>
            <a:pPr marL="453390" lvl="1" indent="-226695" algn="l">
              <a:lnSpc>
                <a:spcPts val="2940"/>
              </a:lnSpc>
              <a:buFont typeface="Arial"/>
              <a:buChar char="•"/>
            </a:pPr>
            <a:r>
              <a:rPr lang="en-US" sz="2100" spc="-42">
                <a:solidFill>
                  <a:srgbClr val="145DA0"/>
                </a:solidFill>
                <a:latin typeface="Poppins"/>
                <a:ea typeface="Poppins"/>
                <a:cs typeface="Poppins"/>
                <a:sym typeface="Poppins"/>
              </a:rPr>
              <a:t>Influence peers </a:t>
            </a:r>
          </a:p>
          <a:p>
            <a:pPr marL="453390" lvl="1" indent="-226695" algn="l">
              <a:lnSpc>
                <a:spcPts val="2940"/>
              </a:lnSpc>
              <a:buFont typeface="Arial"/>
              <a:buChar char="•"/>
            </a:pPr>
            <a:r>
              <a:rPr lang="en-US" sz="2100" spc="-42">
                <a:solidFill>
                  <a:srgbClr val="145DA0"/>
                </a:solidFill>
                <a:latin typeface="Poppins"/>
                <a:ea typeface="Poppins"/>
                <a:cs typeface="Poppins"/>
                <a:sym typeface="Poppins"/>
              </a:rPr>
              <a:t>Shape the future of Gen AI    in our organization</a:t>
            </a:r>
          </a:p>
        </p:txBody>
      </p:sp>
      <p:sp>
        <p:nvSpPr>
          <p:cNvPr id="41" name="TextBox 41"/>
          <p:cNvSpPr txBox="1"/>
          <p:nvPr/>
        </p:nvSpPr>
        <p:spPr>
          <a:xfrm>
            <a:off x="12124168" y="4608025"/>
            <a:ext cx="3490991" cy="439633"/>
          </a:xfrm>
          <a:prstGeom prst="rect">
            <a:avLst/>
          </a:prstGeom>
        </p:spPr>
        <p:txBody>
          <a:bodyPr lIns="0" tIns="0" rIns="0" bIns="0" rtlCol="0" anchor="t">
            <a:spAutoFit/>
          </a:bodyPr>
          <a:lstStyle/>
          <a:p>
            <a:pPr algn="ctr">
              <a:lnSpc>
                <a:spcPts val="3406"/>
              </a:lnSpc>
              <a:spcBef>
                <a:spcPct val="0"/>
              </a:spcBef>
            </a:pPr>
            <a:r>
              <a:rPr lang="en-US" sz="2433" b="1">
                <a:solidFill>
                  <a:srgbClr val="145DA0"/>
                </a:solidFill>
                <a:latin typeface="Poppins Bold"/>
                <a:ea typeface="Poppins Bold"/>
                <a:cs typeface="Poppins Bold"/>
                <a:sym typeface="Poppins Bold"/>
              </a:rPr>
              <a:t>Impact</a:t>
            </a:r>
          </a:p>
        </p:txBody>
      </p:sp>
      <p:sp>
        <p:nvSpPr>
          <p:cNvPr id="42" name="TextBox 42"/>
          <p:cNvSpPr txBox="1"/>
          <p:nvPr/>
        </p:nvSpPr>
        <p:spPr>
          <a:xfrm>
            <a:off x="3577874" y="586833"/>
            <a:ext cx="10898041" cy="932939"/>
          </a:xfrm>
          <a:prstGeom prst="rect">
            <a:avLst/>
          </a:prstGeom>
        </p:spPr>
        <p:txBody>
          <a:bodyPr lIns="0" tIns="0" rIns="0" bIns="0" rtlCol="0" anchor="t">
            <a:spAutoFit/>
          </a:bodyPr>
          <a:lstStyle/>
          <a:p>
            <a:pPr marL="0" lvl="0" indent="0" algn="ctr">
              <a:lnSpc>
                <a:spcPts val="7607"/>
              </a:lnSpc>
              <a:spcBef>
                <a:spcPct val="0"/>
              </a:spcBef>
            </a:pPr>
            <a:r>
              <a:rPr lang="en-US" sz="5434">
                <a:solidFill>
                  <a:srgbClr val="00569E"/>
                </a:solidFill>
                <a:latin typeface="Open Sans Extra Bold"/>
                <a:ea typeface="Open Sans Extra Bold"/>
                <a:cs typeface="Open Sans Extra Bold"/>
                <a:sym typeface="Open Sans Extra Bold"/>
              </a:rPr>
              <a:t>Training &amp; User Adoption</a:t>
            </a:r>
          </a:p>
        </p:txBody>
      </p:sp>
      <p:sp>
        <p:nvSpPr>
          <p:cNvPr id="43" name="TextBox 43"/>
          <p:cNvSpPr txBox="1"/>
          <p:nvPr/>
        </p:nvSpPr>
        <p:spPr>
          <a:xfrm>
            <a:off x="592417" y="9489106"/>
            <a:ext cx="2170871" cy="184937"/>
          </a:xfrm>
          <a:prstGeom prst="rect">
            <a:avLst/>
          </a:prstGeom>
        </p:spPr>
        <p:txBody>
          <a:bodyPr lIns="0" tIns="0" rIns="0" bIns="0" rtlCol="0" anchor="t">
            <a:spAutoFit/>
          </a:bodyPr>
          <a:lstStyle/>
          <a:p>
            <a:pPr algn="l">
              <a:lnSpc>
                <a:spcPts val="1461"/>
              </a:lnSpc>
            </a:pPr>
            <a:r>
              <a:rPr lang="en-US" sz="1044" spc="-12">
                <a:solidFill>
                  <a:srgbClr val="1E376C"/>
                </a:solidFill>
                <a:latin typeface="IBM Plex Sans"/>
                <a:ea typeface="IBM Plex Sans"/>
                <a:cs typeface="IBM Plex Sans"/>
                <a:sym typeface="IBM Plex Sans"/>
              </a:rPr>
              <a:t>Associated Electric Cooperative Inc.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47722"/>
            <a:ext cx="18288000" cy="1869948"/>
          </a:xfrm>
          <a:custGeom>
            <a:avLst/>
            <a:gdLst/>
            <a:ahLst/>
            <a:cxnLst/>
            <a:rect l="l" t="t" r="r" b="b"/>
            <a:pathLst>
              <a:path w="18288000" h="1869948">
                <a:moveTo>
                  <a:pt x="0" y="0"/>
                </a:moveTo>
                <a:lnTo>
                  <a:pt x="18288000" y="0"/>
                </a:lnTo>
                <a:lnTo>
                  <a:pt x="18288000" y="1869948"/>
                </a:lnTo>
                <a:lnTo>
                  <a:pt x="0" y="18699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0006" y="4455464"/>
            <a:ext cx="18288000" cy="1869948"/>
          </a:xfrm>
          <a:custGeom>
            <a:avLst/>
            <a:gdLst/>
            <a:ahLst/>
            <a:cxnLst/>
            <a:rect l="l" t="t" r="r" b="b"/>
            <a:pathLst>
              <a:path w="18288000" h="1869948">
                <a:moveTo>
                  <a:pt x="0" y="0"/>
                </a:moveTo>
                <a:lnTo>
                  <a:pt x="18288000" y="0"/>
                </a:lnTo>
                <a:lnTo>
                  <a:pt x="18288000" y="1869948"/>
                </a:lnTo>
                <a:lnTo>
                  <a:pt x="0" y="18699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0" y="6597396"/>
            <a:ext cx="18288000" cy="2683764"/>
          </a:xfrm>
          <a:custGeom>
            <a:avLst/>
            <a:gdLst/>
            <a:ahLst/>
            <a:cxnLst/>
            <a:rect l="l" t="t" r="r" b="b"/>
            <a:pathLst>
              <a:path w="18288000" h="2683764">
                <a:moveTo>
                  <a:pt x="0" y="0"/>
                </a:moveTo>
                <a:lnTo>
                  <a:pt x="18288000" y="0"/>
                </a:lnTo>
                <a:lnTo>
                  <a:pt x="18288000" y="2683764"/>
                </a:lnTo>
                <a:lnTo>
                  <a:pt x="0" y="26837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6985059" y="893588"/>
            <a:ext cx="4422310" cy="1113749"/>
          </a:xfrm>
          <a:prstGeom prst="rect">
            <a:avLst/>
          </a:prstGeom>
        </p:spPr>
        <p:txBody>
          <a:bodyPr lIns="0" tIns="0" rIns="0" bIns="0" rtlCol="0" anchor="t">
            <a:spAutoFit/>
          </a:bodyPr>
          <a:lstStyle/>
          <a:p>
            <a:pPr algn="l">
              <a:lnSpc>
                <a:spcPts val="9253"/>
              </a:lnSpc>
            </a:pPr>
            <a:r>
              <a:rPr lang="en-US" sz="6609" spc="-72">
                <a:solidFill>
                  <a:srgbClr val="334453"/>
                </a:solidFill>
                <a:latin typeface="IBM Plex Sans"/>
                <a:ea typeface="IBM Plex Sans"/>
                <a:cs typeface="IBM Plex Sans"/>
                <a:sym typeface="IBM Plex Sans"/>
              </a:rPr>
              <a:t>Next Steps</a:t>
            </a:r>
          </a:p>
        </p:txBody>
      </p:sp>
      <p:sp>
        <p:nvSpPr>
          <p:cNvPr id="6" name="TextBox 6"/>
          <p:cNvSpPr txBox="1"/>
          <p:nvPr/>
        </p:nvSpPr>
        <p:spPr>
          <a:xfrm>
            <a:off x="721004" y="9888507"/>
            <a:ext cx="2170871" cy="184937"/>
          </a:xfrm>
          <a:prstGeom prst="rect">
            <a:avLst/>
          </a:prstGeom>
        </p:spPr>
        <p:txBody>
          <a:bodyPr lIns="0" tIns="0" rIns="0" bIns="0" rtlCol="0" anchor="t">
            <a:spAutoFit/>
          </a:bodyPr>
          <a:lstStyle/>
          <a:p>
            <a:pPr algn="l">
              <a:lnSpc>
                <a:spcPts val="1461"/>
              </a:lnSpc>
            </a:pPr>
            <a:r>
              <a:rPr lang="en-US" sz="1044" spc="-12">
                <a:solidFill>
                  <a:srgbClr val="1E376C"/>
                </a:solidFill>
                <a:latin typeface="IBM Plex Sans"/>
                <a:ea typeface="IBM Plex Sans"/>
                <a:cs typeface="IBM Plex Sans"/>
                <a:sym typeface="IBM Plex Sans"/>
              </a:rPr>
              <a:t>Associated Electric Cooperative Inc.</a:t>
            </a:r>
          </a:p>
        </p:txBody>
      </p:sp>
      <p:sp>
        <p:nvSpPr>
          <p:cNvPr id="7" name="TextBox 7"/>
          <p:cNvSpPr txBox="1"/>
          <p:nvPr/>
        </p:nvSpPr>
        <p:spPr>
          <a:xfrm>
            <a:off x="2475738" y="2770761"/>
            <a:ext cx="5288132" cy="713861"/>
          </a:xfrm>
          <a:prstGeom prst="rect">
            <a:avLst/>
          </a:prstGeom>
        </p:spPr>
        <p:txBody>
          <a:bodyPr lIns="0" tIns="0" rIns="0" bIns="0" rtlCol="0" anchor="t">
            <a:spAutoFit/>
          </a:bodyPr>
          <a:lstStyle/>
          <a:p>
            <a:pPr algn="l">
              <a:lnSpc>
                <a:spcPts val="5871"/>
              </a:lnSpc>
            </a:pPr>
            <a:r>
              <a:rPr lang="en-US" sz="4193" spc="-46">
                <a:solidFill>
                  <a:srgbClr val="FFFFFF"/>
                </a:solidFill>
                <a:latin typeface="IBM Plex Sans"/>
                <a:ea typeface="IBM Plex Sans"/>
                <a:cs typeface="IBM Plex Sans"/>
                <a:sym typeface="IBM Plex Sans"/>
              </a:rPr>
              <a:t>Vendor Negotiations</a:t>
            </a:r>
          </a:p>
        </p:txBody>
      </p:sp>
      <p:sp>
        <p:nvSpPr>
          <p:cNvPr id="8" name="TextBox 8"/>
          <p:cNvSpPr txBox="1"/>
          <p:nvPr/>
        </p:nvSpPr>
        <p:spPr>
          <a:xfrm>
            <a:off x="11419899" y="2797807"/>
            <a:ext cx="4627750" cy="713861"/>
          </a:xfrm>
          <a:prstGeom prst="rect">
            <a:avLst/>
          </a:prstGeom>
        </p:spPr>
        <p:txBody>
          <a:bodyPr lIns="0" tIns="0" rIns="0" bIns="0" rtlCol="0" anchor="t">
            <a:spAutoFit/>
          </a:bodyPr>
          <a:lstStyle/>
          <a:p>
            <a:pPr algn="l">
              <a:lnSpc>
                <a:spcPts val="5871"/>
              </a:lnSpc>
            </a:pPr>
            <a:r>
              <a:rPr lang="en-US" sz="4193" spc="-41">
                <a:solidFill>
                  <a:srgbClr val="FFFFFF"/>
                </a:solidFill>
                <a:latin typeface="IBM Plex Sans"/>
                <a:ea typeface="IBM Plex Sans"/>
                <a:cs typeface="IBM Plex Sans"/>
                <a:sym typeface="IBM Plex Sans"/>
              </a:rPr>
              <a:t>Finalize Guidance</a:t>
            </a:r>
          </a:p>
        </p:txBody>
      </p:sp>
      <p:sp>
        <p:nvSpPr>
          <p:cNvPr id="9" name="TextBox 9"/>
          <p:cNvSpPr txBox="1"/>
          <p:nvPr/>
        </p:nvSpPr>
        <p:spPr>
          <a:xfrm>
            <a:off x="5507360" y="7410059"/>
            <a:ext cx="7419284" cy="1113206"/>
          </a:xfrm>
          <a:prstGeom prst="rect">
            <a:avLst/>
          </a:prstGeom>
        </p:spPr>
        <p:txBody>
          <a:bodyPr lIns="0" tIns="0" rIns="0" bIns="0" rtlCol="0" anchor="t">
            <a:spAutoFit/>
          </a:bodyPr>
          <a:lstStyle/>
          <a:p>
            <a:pPr algn="l">
              <a:lnSpc>
                <a:spcPts val="9248"/>
              </a:lnSpc>
            </a:pPr>
            <a:r>
              <a:rPr lang="en-US" sz="6606" spc="-72">
                <a:solidFill>
                  <a:srgbClr val="FFFFFF"/>
                </a:solidFill>
                <a:latin typeface="IBM Plex Sans"/>
                <a:ea typeface="IBM Plex Sans"/>
                <a:cs typeface="IBM Plex Sans"/>
                <a:sym typeface="IBM Plex Sans"/>
              </a:rPr>
              <a:t>Rollout Early 2025</a:t>
            </a:r>
          </a:p>
        </p:txBody>
      </p:sp>
      <p:sp>
        <p:nvSpPr>
          <p:cNvPr id="10" name="TextBox 10"/>
          <p:cNvSpPr txBox="1"/>
          <p:nvPr/>
        </p:nvSpPr>
        <p:spPr>
          <a:xfrm>
            <a:off x="4920729" y="4640356"/>
            <a:ext cx="3092572" cy="1404914"/>
          </a:xfrm>
          <a:prstGeom prst="rect">
            <a:avLst/>
          </a:prstGeom>
        </p:spPr>
        <p:txBody>
          <a:bodyPr lIns="0" tIns="0" rIns="0" bIns="0" rtlCol="0" anchor="t">
            <a:spAutoFit/>
          </a:bodyPr>
          <a:lstStyle/>
          <a:p>
            <a:pPr algn="ctr">
              <a:lnSpc>
                <a:spcPts val="5706"/>
              </a:lnSpc>
            </a:pPr>
            <a:r>
              <a:rPr lang="en-US" sz="3906" spc="-42">
                <a:solidFill>
                  <a:srgbClr val="FFFFFF"/>
                </a:solidFill>
                <a:latin typeface="IBM Plex Sans"/>
                <a:ea typeface="IBM Plex Sans"/>
                <a:cs typeface="IBM Plex Sans"/>
                <a:sym typeface="IBM Plex Sans"/>
              </a:rPr>
              <a:t>Review Metrics Draft</a:t>
            </a:r>
          </a:p>
        </p:txBody>
      </p:sp>
      <p:sp>
        <p:nvSpPr>
          <p:cNvPr id="11" name="TextBox 11"/>
          <p:cNvSpPr txBox="1"/>
          <p:nvPr/>
        </p:nvSpPr>
        <p:spPr>
          <a:xfrm>
            <a:off x="9093994" y="4561775"/>
            <a:ext cx="5170132" cy="1394528"/>
          </a:xfrm>
          <a:prstGeom prst="rect">
            <a:avLst/>
          </a:prstGeom>
        </p:spPr>
        <p:txBody>
          <a:bodyPr lIns="0" tIns="0" rIns="0" bIns="0" rtlCol="0" anchor="t">
            <a:spAutoFit/>
          </a:bodyPr>
          <a:lstStyle/>
          <a:p>
            <a:pPr algn="ctr">
              <a:lnSpc>
                <a:spcPts val="5706"/>
              </a:lnSpc>
            </a:pPr>
            <a:r>
              <a:rPr lang="en-US" sz="3906" spc="-42">
                <a:solidFill>
                  <a:srgbClr val="FFFFFF"/>
                </a:solidFill>
                <a:latin typeface="IBM Plex Sans"/>
                <a:ea typeface="IBM Plex Sans"/>
                <a:cs typeface="IBM Plex Sans"/>
                <a:sym typeface="IBM Plex Sans"/>
              </a:rPr>
              <a:t>Complete Certification Program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3474"/>
            <a:ext cx="9144000" cy="9923526"/>
          </a:xfrm>
          <a:custGeom>
            <a:avLst/>
            <a:gdLst/>
            <a:ahLst/>
            <a:cxnLst/>
            <a:rect l="l" t="t" r="r" b="b"/>
            <a:pathLst>
              <a:path w="9144000" h="9923526">
                <a:moveTo>
                  <a:pt x="0" y="0"/>
                </a:moveTo>
                <a:lnTo>
                  <a:pt x="9144000" y="0"/>
                </a:lnTo>
                <a:lnTo>
                  <a:pt x="9144000" y="9923526"/>
                </a:lnTo>
                <a:lnTo>
                  <a:pt x="0" y="9923526"/>
                </a:lnTo>
                <a:lnTo>
                  <a:pt x="0" y="0"/>
                </a:lnTo>
                <a:close/>
              </a:path>
            </a:pathLst>
          </a:custGeom>
          <a:blipFill>
            <a:blip r:embed="rId2"/>
            <a:stretch>
              <a:fillRect l="-59725" b="-19741"/>
            </a:stretch>
          </a:blipFill>
        </p:spPr>
        <p:txBody>
          <a:bodyPr/>
          <a:lstStyle/>
          <a:p>
            <a:endParaRPr lang="en-US"/>
          </a:p>
        </p:txBody>
      </p:sp>
      <p:sp>
        <p:nvSpPr>
          <p:cNvPr id="3" name="Freeform 3"/>
          <p:cNvSpPr/>
          <p:nvPr/>
        </p:nvSpPr>
        <p:spPr>
          <a:xfrm>
            <a:off x="5047488" y="438912"/>
            <a:ext cx="13125255" cy="1645920"/>
          </a:xfrm>
          <a:custGeom>
            <a:avLst/>
            <a:gdLst/>
            <a:ahLst/>
            <a:cxnLst/>
            <a:rect l="l" t="t" r="r" b="b"/>
            <a:pathLst>
              <a:path w="13125255" h="1645920">
                <a:moveTo>
                  <a:pt x="0" y="0"/>
                </a:moveTo>
                <a:lnTo>
                  <a:pt x="13125255" y="0"/>
                </a:lnTo>
                <a:lnTo>
                  <a:pt x="13125255" y="1645920"/>
                </a:lnTo>
                <a:lnTo>
                  <a:pt x="0" y="1645920"/>
                </a:lnTo>
                <a:lnTo>
                  <a:pt x="0" y="0"/>
                </a:lnTo>
                <a:close/>
              </a:path>
            </a:pathLst>
          </a:custGeom>
          <a:blipFill>
            <a:blip r:embed="rId3"/>
            <a:stretch>
              <a:fillRect/>
            </a:stretch>
          </a:blipFill>
        </p:spPr>
        <p:txBody>
          <a:bodyPr/>
          <a:lstStyle/>
          <a:p>
            <a:endParaRPr lang="en-US"/>
          </a:p>
        </p:txBody>
      </p:sp>
      <p:sp>
        <p:nvSpPr>
          <p:cNvPr id="4" name="Freeform 4"/>
          <p:cNvSpPr/>
          <p:nvPr/>
        </p:nvSpPr>
        <p:spPr>
          <a:xfrm>
            <a:off x="10523787" y="2676449"/>
            <a:ext cx="7262436" cy="1372057"/>
          </a:xfrm>
          <a:custGeom>
            <a:avLst/>
            <a:gdLst/>
            <a:ahLst/>
            <a:cxnLst/>
            <a:rect l="l" t="t" r="r" b="b"/>
            <a:pathLst>
              <a:path w="7262436" h="1372057">
                <a:moveTo>
                  <a:pt x="0" y="0"/>
                </a:moveTo>
                <a:lnTo>
                  <a:pt x="7262436" y="0"/>
                </a:lnTo>
                <a:lnTo>
                  <a:pt x="7262436" y="1372057"/>
                </a:lnTo>
                <a:lnTo>
                  <a:pt x="0" y="1372057"/>
                </a:lnTo>
                <a:lnTo>
                  <a:pt x="0" y="0"/>
                </a:lnTo>
                <a:close/>
              </a:path>
            </a:pathLst>
          </a:custGeom>
          <a:blipFill>
            <a:blip r:embed="rId4"/>
            <a:stretch>
              <a:fillRect/>
            </a:stretch>
          </a:blipFill>
        </p:spPr>
        <p:txBody>
          <a:bodyPr/>
          <a:lstStyle/>
          <a:p>
            <a:endParaRPr lang="en-US"/>
          </a:p>
        </p:txBody>
      </p:sp>
      <p:sp>
        <p:nvSpPr>
          <p:cNvPr id="5" name="Freeform 5"/>
          <p:cNvSpPr/>
          <p:nvPr/>
        </p:nvSpPr>
        <p:spPr>
          <a:xfrm>
            <a:off x="10112307" y="3911346"/>
            <a:ext cx="7528369" cy="1371600"/>
          </a:xfrm>
          <a:custGeom>
            <a:avLst/>
            <a:gdLst/>
            <a:ahLst/>
            <a:cxnLst/>
            <a:rect l="l" t="t" r="r" b="b"/>
            <a:pathLst>
              <a:path w="7528369" h="1371600">
                <a:moveTo>
                  <a:pt x="0" y="0"/>
                </a:moveTo>
                <a:lnTo>
                  <a:pt x="7528369" y="0"/>
                </a:lnTo>
                <a:lnTo>
                  <a:pt x="7528369" y="1371600"/>
                </a:lnTo>
                <a:lnTo>
                  <a:pt x="0" y="1371600"/>
                </a:lnTo>
                <a:lnTo>
                  <a:pt x="0" y="0"/>
                </a:lnTo>
                <a:close/>
              </a:path>
            </a:pathLst>
          </a:custGeom>
          <a:blipFill>
            <a:blip r:embed="rId5"/>
            <a:stretch>
              <a:fillRect/>
            </a:stretch>
          </a:blipFill>
        </p:spPr>
        <p:txBody>
          <a:bodyPr/>
          <a:lstStyle/>
          <a:p>
            <a:endParaRPr lang="en-US"/>
          </a:p>
        </p:txBody>
      </p:sp>
      <p:sp>
        <p:nvSpPr>
          <p:cNvPr id="6" name="Freeform 6"/>
          <p:cNvSpPr/>
          <p:nvPr/>
        </p:nvSpPr>
        <p:spPr>
          <a:xfrm>
            <a:off x="8916729" y="5335067"/>
            <a:ext cx="8711946" cy="1372057"/>
          </a:xfrm>
          <a:custGeom>
            <a:avLst/>
            <a:gdLst/>
            <a:ahLst/>
            <a:cxnLst/>
            <a:rect l="l" t="t" r="r" b="b"/>
            <a:pathLst>
              <a:path w="8711946" h="1372057">
                <a:moveTo>
                  <a:pt x="0" y="0"/>
                </a:moveTo>
                <a:lnTo>
                  <a:pt x="8711946" y="0"/>
                </a:lnTo>
                <a:lnTo>
                  <a:pt x="8711946" y="1372057"/>
                </a:lnTo>
                <a:lnTo>
                  <a:pt x="0" y="1372057"/>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6543782" y="9622698"/>
            <a:ext cx="356287" cy="339619"/>
          </a:xfrm>
          <a:prstGeom prst="rect">
            <a:avLst/>
          </a:prstGeom>
        </p:spPr>
        <p:txBody>
          <a:bodyPr lIns="0" tIns="0" rIns="0" bIns="0" rtlCol="0" anchor="t">
            <a:spAutoFit/>
          </a:bodyPr>
          <a:lstStyle/>
          <a:p>
            <a:pPr algn="l">
              <a:lnSpc>
                <a:spcPts val="2525"/>
              </a:lnSpc>
            </a:pPr>
            <a:r>
              <a:rPr lang="en-US" sz="1803" spc="3">
                <a:solidFill>
                  <a:srgbClr val="FFFFFF"/>
                </a:solidFill>
                <a:latin typeface="Calibri (MS)"/>
                <a:ea typeface="Calibri (MS)"/>
                <a:cs typeface="Calibri (MS)"/>
                <a:sym typeface="Calibri (MS)"/>
              </a:rPr>
              <a:t>112</a:t>
            </a:r>
          </a:p>
        </p:txBody>
      </p:sp>
      <p:sp>
        <p:nvSpPr>
          <p:cNvPr id="8" name="Freeform 8"/>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7">
              <a:alphaModFix amt="13000"/>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6511" y="498734"/>
            <a:ext cx="14007165" cy="1645920"/>
          </a:xfrm>
          <a:custGeom>
            <a:avLst/>
            <a:gdLst/>
            <a:ahLst/>
            <a:cxnLst/>
            <a:rect l="l" t="t" r="r" b="b"/>
            <a:pathLst>
              <a:path w="14007165" h="1645920">
                <a:moveTo>
                  <a:pt x="0" y="0"/>
                </a:moveTo>
                <a:lnTo>
                  <a:pt x="14007165" y="0"/>
                </a:lnTo>
                <a:lnTo>
                  <a:pt x="14007165" y="1645920"/>
                </a:lnTo>
                <a:lnTo>
                  <a:pt x="0" y="1645920"/>
                </a:lnTo>
                <a:lnTo>
                  <a:pt x="0" y="0"/>
                </a:lnTo>
                <a:close/>
              </a:path>
            </a:pathLst>
          </a:custGeom>
          <a:blipFill>
            <a:blip r:embed="rId2"/>
            <a:stretch>
              <a:fillRect/>
            </a:stretch>
          </a:blipFill>
        </p:spPr>
        <p:txBody>
          <a:bodyPr/>
          <a:lstStyle/>
          <a:p>
            <a:endParaRPr lang="en-US"/>
          </a:p>
        </p:txBody>
      </p:sp>
      <p:sp>
        <p:nvSpPr>
          <p:cNvPr id="3" name="Freeform 3"/>
          <p:cNvSpPr/>
          <p:nvPr/>
        </p:nvSpPr>
        <p:spPr>
          <a:xfrm>
            <a:off x="1042873" y="2350880"/>
            <a:ext cx="16115914" cy="1006297"/>
          </a:xfrm>
          <a:custGeom>
            <a:avLst/>
            <a:gdLst/>
            <a:ahLst/>
            <a:cxnLst/>
            <a:rect l="l" t="t" r="r" b="b"/>
            <a:pathLst>
              <a:path w="16115914" h="1006297">
                <a:moveTo>
                  <a:pt x="0" y="0"/>
                </a:moveTo>
                <a:lnTo>
                  <a:pt x="16115914" y="0"/>
                </a:lnTo>
                <a:lnTo>
                  <a:pt x="16115914" y="1006297"/>
                </a:lnTo>
                <a:lnTo>
                  <a:pt x="0" y="1006297"/>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873" y="3357177"/>
            <a:ext cx="16345472" cy="2816924"/>
          </a:xfrm>
          <a:custGeom>
            <a:avLst/>
            <a:gdLst/>
            <a:ahLst/>
            <a:cxnLst/>
            <a:rect l="l" t="t" r="r" b="b"/>
            <a:pathLst>
              <a:path w="16345472" h="2816924">
                <a:moveTo>
                  <a:pt x="0" y="0"/>
                </a:moveTo>
                <a:lnTo>
                  <a:pt x="16345472" y="0"/>
                </a:lnTo>
                <a:lnTo>
                  <a:pt x="16345472" y="2816923"/>
                </a:lnTo>
                <a:lnTo>
                  <a:pt x="0" y="2816923"/>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6543782" y="9622698"/>
            <a:ext cx="356287" cy="339619"/>
          </a:xfrm>
          <a:prstGeom prst="rect">
            <a:avLst/>
          </a:prstGeom>
        </p:spPr>
        <p:txBody>
          <a:bodyPr lIns="0" tIns="0" rIns="0" bIns="0" rtlCol="0" anchor="t">
            <a:spAutoFit/>
          </a:bodyPr>
          <a:lstStyle/>
          <a:p>
            <a:pPr algn="l">
              <a:lnSpc>
                <a:spcPts val="2525"/>
              </a:lnSpc>
            </a:pPr>
            <a:r>
              <a:rPr lang="en-US" sz="1803" spc="3">
                <a:solidFill>
                  <a:srgbClr val="FFFFFF"/>
                </a:solidFill>
                <a:latin typeface="Calibri (MS)"/>
                <a:ea typeface="Calibri (MS)"/>
                <a:cs typeface="Calibri (MS)"/>
                <a:sym typeface="Calibri (MS)"/>
              </a:rPr>
              <a:t>113</a:t>
            </a:r>
          </a:p>
        </p:txBody>
      </p:sp>
      <p:sp>
        <p:nvSpPr>
          <p:cNvPr id="6" name="Freeform 6"/>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5">
              <a:alphaModFix amt="13000"/>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6511" y="498734"/>
            <a:ext cx="2304859" cy="1645920"/>
          </a:xfrm>
          <a:custGeom>
            <a:avLst/>
            <a:gdLst/>
            <a:ahLst/>
            <a:cxnLst/>
            <a:rect l="l" t="t" r="r" b="b"/>
            <a:pathLst>
              <a:path w="2304859" h="1645920">
                <a:moveTo>
                  <a:pt x="0" y="0"/>
                </a:moveTo>
                <a:lnTo>
                  <a:pt x="2304859" y="0"/>
                </a:lnTo>
                <a:lnTo>
                  <a:pt x="2304859" y="1645920"/>
                </a:lnTo>
                <a:lnTo>
                  <a:pt x="0" y="1645920"/>
                </a:lnTo>
                <a:lnTo>
                  <a:pt x="0" y="0"/>
                </a:lnTo>
                <a:close/>
              </a:path>
            </a:pathLst>
          </a:custGeom>
          <a:blipFill>
            <a:blip r:embed="rId2"/>
            <a:stretch>
              <a:fillRect/>
            </a:stretch>
          </a:blipFill>
        </p:spPr>
        <p:txBody>
          <a:bodyPr/>
          <a:lstStyle/>
          <a:p>
            <a:endParaRPr lang="en-US"/>
          </a:p>
        </p:txBody>
      </p:sp>
      <p:sp>
        <p:nvSpPr>
          <p:cNvPr id="3" name="Freeform 3"/>
          <p:cNvSpPr/>
          <p:nvPr/>
        </p:nvSpPr>
        <p:spPr>
          <a:xfrm>
            <a:off x="2615184" y="498734"/>
            <a:ext cx="1458468" cy="1645920"/>
          </a:xfrm>
          <a:custGeom>
            <a:avLst/>
            <a:gdLst/>
            <a:ahLst/>
            <a:cxnLst/>
            <a:rect l="l" t="t" r="r" b="b"/>
            <a:pathLst>
              <a:path w="1458468" h="1645920">
                <a:moveTo>
                  <a:pt x="0" y="0"/>
                </a:moveTo>
                <a:lnTo>
                  <a:pt x="1458468" y="0"/>
                </a:lnTo>
                <a:lnTo>
                  <a:pt x="1458468" y="1645920"/>
                </a:lnTo>
                <a:lnTo>
                  <a:pt x="0" y="1645920"/>
                </a:lnTo>
                <a:lnTo>
                  <a:pt x="0" y="0"/>
                </a:lnTo>
                <a:close/>
              </a:path>
            </a:pathLst>
          </a:custGeom>
          <a:blipFill>
            <a:blip r:embed="rId3"/>
            <a:stretch>
              <a:fillRect/>
            </a:stretch>
          </a:blipFill>
        </p:spPr>
        <p:txBody>
          <a:bodyPr/>
          <a:lstStyle/>
          <a:p>
            <a:endParaRPr lang="en-US"/>
          </a:p>
        </p:txBody>
      </p:sp>
      <p:sp>
        <p:nvSpPr>
          <p:cNvPr id="4" name="Freeform 4"/>
          <p:cNvSpPr/>
          <p:nvPr/>
        </p:nvSpPr>
        <p:spPr>
          <a:xfrm>
            <a:off x="3602736" y="498734"/>
            <a:ext cx="14685264" cy="1645920"/>
          </a:xfrm>
          <a:custGeom>
            <a:avLst/>
            <a:gdLst/>
            <a:ahLst/>
            <a:cxnLst/>
            <a:rect l="l" t="t" r="r" b="b"/>
            <a:pathLst>
              <a:path w="14685264" h="1645920">
                <a:moveTo>
                  <a:pt x="0" y="0"/>
                </a:moveTo>
                <a:lnTo>
                  <a:pt x="14685264" y="0"/>
                </a:lnTo>
                <a:lnTo>
                  <a:pt x="14685264" y="1645920"/>
                </a:lnTo>
                <a:lnTo>
                  <a:pt x="0" y="1645920"/>
                </a:lnTo>
                <a:lnTo>
                  <a:pt x="0" y="0"/>
                </a:lnTo>
                <a:close/>
              </a:path>
            </a:pathLst>
          </a:custGeom>
          <a:blipFill>
            <a:blip r:embed="rId4"/>
            <a:stretch>
              <a:fillRect r="-564"/>
            </a:stretch>
          </a:blipFill>
        </p:spPr>
        <p:txBody>
          <a:bodyPr/>
          <a:lstStyle/>
          <a:p>
            <a:endParaRPr lang="en-US"/>
          </a:p>
        </p:txBody>
      </p:sp>
      <p:sp>
        <p:nvSpPr>
          <p:cNvPr id="5" name="Freeform 5"/>
          <p:cNvSpPr/>
          <p:nvPr/>
        </p:nvSpPr>
        <p:spPr>
          <a:xfrm>
            <a:off x="1059332" y="2616056"/>
            <a:ext cx="2144268" cy="1006297"/>
          </a:xfrm>
          <a:custGeom>
            <a:avLst/>
            <a:gdLst/>
            <a:ahLst/>
            <a:cxnLst/>
            <a:rect l="l" t="t" r="r" b="b"/>
            <a:pathLst>
              <a:path w="2144268" h="1006297">
                <a:moveTo>
                  <a:pt x="0" y="0"/>
                </a:moveTo>
                <a:lnTo>
                  <a:pt x="2144268" y="0"/>
                </a:lnTo>
                <a:lnTo>
                  <a:pt x="2144268" y="1006297"/>
                </a:lnTo>
                <a:lnTo>
                  <a:pt x="0" y="1006297"/>
                </a:lnTo>
                <a:lnTo>
                  <a:pt x="0" y="0"/>
                </a:lnTo>
                <a:close/>
              </a:path>
            </a:pathLst>
          </a:custGeom>
          <a:blipFill>
            <a:blip r:embed="rId5"/>
            <a:stretch>
              <a:fillRect/>
            </a:stretch>
          </a:blipFill>
        </p:spPr>
        <p:txBody>
          <a:bodyPr/>
          <a:lstStyle/>
          <a:p>
            <a:endParaRPr lang="en-US"/>
          </a:p>
        </p:txBody>
      </p:sp>
      <p:sp>
        <p:nvSpPr>
          <p:cNvPr id="6" name="Freeform 6"/>
          <p:cNvSpPr/>
          <p:nvPr/>
        </p:nvSpPr>
        <p:spPr>
          <a:xfrm>
            <a:off x="2897319" y="2616056"/>
            <a:ext cx="2356866" cy="1006297"/>
          </a:xfrm>
          <a:custGeom>
            <a:avLst/>
            <a:gdLst/>
            <a:ahLst/>
            <a:cxnLst/>
            <a:rect l="l" t="t" r="r" b="b"/>
            <a:pathLst>
              <a:path w="2356866" h="1006297">
                <a:moveTo>
                  <a:pt x="0" y="0"/>
                </a:moveTo>
                <a:lnTo>
                  <a:pt x="2356866" y="0"/>
                </a:lnTo>
                <a:lnTo>
                  <a:pt x="2356866" y="1006297"/>
                </a:lnTo>
                <a:lnTo>
                  <a:pt x="0" y="1006297"/>
                </a:lnTo>
                <a:lnTo>
                  <a:pt x="0" y="0"/>
                </a:lnTo>
                <a:close/>
              </a:path>
            </a:pathLst>
          </a:custGeom>
          <a:blipFill>
            <a:blip r:embed="rId6"/>
            <a:stretch>
              <a:fillRect/>
            </a:stretch>
          </a:blipFill>
        </p:spPr>
        <p:txBody>
          <a:bodyPr/>
          <a:lstStyle/>
          <a:p>
            <a:endParaRPr lang="en-US"/>
          </a:p>
        </p:txBody>
      </p:sp>
      <p:sp>
        <p:nvSpPr>
          <p:cNvPr id="7" name="Freeform 7"/>
          <p:cNvSpPr/>
          <p:nvPr/>
        </p:nvSpPr>
        <p:spPr>
          <a:xfrm>
            <a:off x="5014527" y="2616056"/>
            <a:ext cx="9400418" cy="1006297"/>
          </a:xfrm>
          <a:custGeom>
            <a:avLst/>
            <a:gdLst/>
            <a:ahLst/>
            <a:cxnLst/>
            <a:rect l="l" t="t" r="r" b="b"/>
            <a:pathLst>
              <a:path w="9400418" h="1006297">
                <a:moveTo>
                  <a:pt x="0" y="0"/>
                </a:moveTo>
                <a:lnTo>
                  <a:pt x="9400417" y="0"/>
                </a:lnTo>
                <a:lnTo>
                  <a:pt x="9400417" y="1006297"/>
                </a:lnTo>
                <a:lnTo>
                  <a:pt x="0" y="1006297"/>
                </a:lnTo>
                <a:lnTo>
                  <a:pt x="0" y="0"/>
                </a:lnTo>
                <a:close/>
              </a:path>
            </a:pathLst>
          </a:custGeom>
          <a:blipFill>
            <a:blip r:embed="rId7"/>
            <a:stretch>
              <a:fillRect/>
            </a:stretch>
          </a:blipFill>
        </p:spPr>
        <p:txBody>
          <a:bodyPr/>
          <a:lstStyle/>
          <a:p>
            <a:endParaRPr lang="en-US"/>
          </a:p>
        </p:txBody>
      </p:sp>
      <p:sp>
        <p:nvSpPr>
          <p:cNvPr id="8" name="Freeform 8"/>
          <p:cNvSpPr/>
          <p:nvPr/>
        </p:nvSpPr>
        <p:spPr>
          <a:xfrm>
            <a:off x="14090904" y="2616056"/>
            <a:ext cx="1093622" cy="1006297"/>
          </a:xfrm>
          <a:custGeom>
            <a:avLst/>
            <a:gdLst/>
            <a:ahLst/>
            <a:cxnLst/>
            <a:rect l="l" t="t" r="r" b="b"/>
            <a:pathLst>
              <a:path w="1093622" h="1006297">
                <a:moveTo>
                  <a:pt x="0" y="0"/>
                </a:moveTo>
                <a:lnTo>
                  <a:pt x="1093622" y="0"/>
                </a:lnTo>
                <a:lnTo>
                  <a:pt x="1093622" y="1006297"/>
                </a:lnTo>
                <a:lnTo>
                  <a:pt x="0" y="1006297"/>
                </a:lnTo>
                <a:lnTo>
                  <a:pt x="0" y="0"/>
                </a:lnTo>
                <a:close/>
              </a:path>
            </a:pathLst>
          </a:custGeom>
          <a:blipFill>
            <a:blip r:embed="rId8"/>
            <a:stretch>
              <a:fillRect/>
            </a:stretch>
          </a:blipFill>
        </p:spPr>
        <p:txBody>
          <a:bodyPr/>
          <a:lstStyle/>
          <a:p>
            <a:endParaRPr lang="en-US"/>
          </a:p>
        </p:txBody>
      </p:sp>
      <p:sp>
        <p:nvSpPr>
          <p:cNvPr id="9" name="Freeform 9"/>
          <p:cNvSpPr/>
          <p:nvPr/>
        </p:nvSpPr>
        <p:spPr>
          <a:xfrm>
            <a:off x="14637644" y="2616056"/>
            <a:ext cx="1988820" cy="1006297"/>
          </a:xfrm>
          <a:custGeom>
            <a:avLst/>
            <a:gdLst/>
            <a:ahLst/>
            <a:cxnLst/>
            <a:rect l="l" t="t" r="r" b="b"/>
            <a:pathLst>
              <a:path w="1988820" h="1006297">
                <a:moveTo>
                  <a:pt x="0" y="0"/>
                </a:moveTo>
                <a:lnTo>
                  <a:pt x="1988820" y="0"/>
                </a:lnTo>
                <a:lnTo>
                  <a:pt x="1988820" y="1006297"/>
                </a:lnTo>
                <a:lnTo>
                  <a:pt x="0" y="1006297"/>
                </a:lnTo>
                <a:lnTo>
                  <a:pt x="0" y="0"/>
                </a:lnTo>
                <a:close/>
              </a:path>
            </a:pathLst>
          </a:custGeom>
          <a:blipFill>
            <a:blip r:embed="rId9"/>
            <a:stretch>
              <a:fillRect/>
            </a:stretch>
          </a:blipFill>
        </p:spPr>
        <p:txBody>
          <a:bodyPr/>
          <a:lstStyle/>
          <a:p>
            <a:endParaRPr lang="en-US"/>
          </a:p>
        </p:txBody>
      </p:sp>
      <p:sp>
        <p:nvSpPr>
          <p:cNvPr id="10" name="Freeform 10"/>
          <p:cNvSpPr/>
          <p:nvPr/>
        </p:nvSpPr>
        <p:spPr>
          <a:xfrm>
            <a:off x="1059332" y="3522340"/>
            <a:ext cx="16048677" cy="1005840"/>
          </a:xfrm>
          <a:custGeom>
            <a:avLst/>
            <a:gdLst/>
            <a:ahLst/>
            <a:cxnLst/>
            <a:rect l="l" t="t" r="r" b="b"/>
            <a:pathLst>
              <a:path w="16048677" h="1005840">
                <a:moveTo>
                  <a:pt x="0" y="0"/>
                </a:moveTo>
                <a:lnTo>
                  <a:pt x="16048678" y="0"/>
                </a:lnTo>
                <a:lnTo>
                  <a:pt x="16048678" y="1005840"/>
                </a:lnTo>
                <a:lnTo>
                  <a:pt x="0" y="1005840"/>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059332" y="4427525"/>
            <a:ext cx="11934634" cy="1006297"/>
          </a:xfrm>
          <a:custGeom>
            <a:avLst/>
            <a:gdLst/>
            <a:ahLst/>
            <a:cxnLst/>
            <a:rect l="l" t="t" r="r" b="b"/>
            <a:pathLst>
              <a:path w="11934634" h="1006297">
                <a:moveTo>
                  <a:pt x="0" y="0"/>
                </a:moveTo>
                <a:lnTo>
                  <a:pt x="11934635" y="0"/>
                </a:lnTo>
                <a:lnTo>
                  <a:pt x="11934635" y="1006297"/>
                </a:lnTo>
                <a:lnTo>
                  <a:pt x="0" y="1006297"/>
                </a:lnTo>
                <a:lnTo>
                  <a:pt x="0" y="0"/>
                </a:lnTo>
                <a:close/>
              </a:path>
            </a:pathLst>
          </a:custGeom>
          <a:blipFill>
            <a:blip r:embed="rId11"/>
            <a:stretch>
              <a:fillRect/>
            </a:stretch>
          </a:blipFill>
        </p:spPr>
        <p:txBody>
          <a:bodyPr/>
          <a:lstStyle/>
          <a:p>
            <a:endParaRPr lang="en-US"/>
          </a:p>
        </p:txBody>
      </p:sp>
      <p:sp>
        <p:nvSpPr>
          <p:cNvPr id="12" name="Freeform 12"/>
          <p:cNvSpPr/>
          <p:nvPr/>
        </p:nvSpPr>
        <p:spPr>
          <a:xfrm>
            <a:off x="1059332" y="5865876"/>
            <a:ext cx="4166049" cy="1005840"/>
          </a:xfrm>
          <a:custGeom>
            <a:avLst/>
            <a:gdLst/>
            <a:ahLst/>
            <a:cxnLst/>
            <a:rect l="l" t="t" r="r" b="b"/>
            <a:pathLst>
              <a:path w="4166049" h="1005840">
                <a:moveTo>
                  <a:pt x="0" y="0"/>
                </a:moveTo>
                <a:lnTo>
                  <a:pt x="4166050" y="0"/>
                </a:lnTo>
                <a:lnTo>
                  <a:pt x="4166050" y="1005840"/>
                </a:lnTo>
                <a:lnTo>
                  <a:pt x="0" y="1005840"/>
                </a:lnTo>
                <a:lnTo>
                  <a:pt x="0" y="0"/>
                </a:lnTo>
                <a:close/>
              </a:path>
            </a:pathLst>
          </a:custGeom>
          <a:blipFill>
            <a:blip r:embed="rId12"/>
            <a:stretch>
              <a:fillRect/>
            </a:stretch>
          </a:blipFill>
        </p:spPr>
        <p:txBody>
          <a:bodyPr/>
          <a:lstStyle/>
          <a:p>
            <a:endParaRPr lang="en-US"/>
          </a:p>
        </p:txBody>
      </p:sp>
      <p:sp>
        <p:nvSpPr>
          <p:cNvPr id="13" name="Freeform 13"/>
          <p:cNvSpPr/>
          <p:nvPr/>
        </p:nvSpPr>
        <p:spPr>
          <a:xfrm>
            <a:off x="4808787" y="5865876"/>
            <a:ext cx="891540" cy="1005840"/>
          </a:xfrm>
          <a:custGeom>
            <a:avLst/>
            <a:gdLst/>
            <a:ahLst/>
            <a:cxnLst/>
            <a:rect l="l" t="t" r="r" b="b"/>
            <a:pathLst>
              <a:path w="891540" h="1005840">
                <a:moveTo>
                  <a:pt x="0" y="0"/>
                </a:moveTo>
                <a:lnTo>
                  <a:pt x="891540" y="0"/>
                </a:lnTo>
                <a:lnTo>
                  <a:pt x="891540" y="1005840"/>
                </a:lnTo>
                <a:lnTo>
                  <a:pt x="0" y="1005840"/>
                </a:lnTo>
                <a:lnTo>
                  <a:pt x="0" y="0"/>
                </a:lnTo>
                <a:close/>
              </a:path>
            </a:pathLst>
          </a:custGeom>
          <a:blipFill>
            <a:blip r:embed="rId13"/>
            <a:stretch>
              <a:fillRect/>
            </a:stretch>
          </a:blipFill>
        </p:spPr>
        <p:txBody>
          <a:bodyPr/>
          <a:lstStyle/>
          <a:p>
            <a:endParaRPr lang="en-US"/>
          </a:p>
        </p:txBody>
      </p:sp>
      <p:sp>
        <p:nvSpPr>
          <p:cNvPr id="14" name="Freeform 14"/>
          <p:cNvSpPr/>
          <p:nvPr/>
        </p:nvSpPr>
        <p:spPr>
          <a:xfrm>
            <a:off x="5412291" y="5865876"/>
            <a:ext cx="11513439" cy="1005840"/>
          </a:xfrm>
          <a:custGeom>
            <a:avLst/>
            <a:gdLst/>
            <a:ahLst/>
            <a:cxnLst/>
            <a:rect l="l" t="t" r="r" b="b"/>
            <a:pathLst>
              <a:path w="11513439" h="1005840">
                <a:moveTo>
                  <a:pt x="0" y="0"/>
                </a:moveTo>
                <a:lnTo>
                  <a:pt x="11513439" y="0"/>
                </a:lnTo>
                <a:lnTo>
                  <a:pt x="11513439" y="1005840"/>
                </a:lnTo>
                <a:lnTo>
                  <a:pt x="0" y="1005840"/>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059332" y="6771061"/>
            <a:ext cx="14828525" cy="1006297"/>
          </a:xfrm>
          <a:custGeom>
            <a:avLst/>
            <a:gdLst/>
            <a:ahLst/>
            <a:cxnLst/>
            <a:rect l="l" t="t" r="r" b="b"/>
            <a:pathLst>
              <a:path w="14828525" h="1006297">
                <a:moveTo>
                  <a:pt x="0" y="0"/>
                </a:moveTo>
                <a:lnTo>
                  <a:pt x="14828525" y="0"/>
                </a:lnTo>
                <a:lnTo>
                  <a:pt x="14828525" y="1006297"/>
                </a:lnTo>
                <a:lnTo>
                  <a:pt x="0" y="1006297"/>
                </a:lnTo>
                <a:lnTo>
                  <a:pt x="0" y="0"/>
                </a:lnTo>
                <a:close/>
              </a:path>
            </a:pathLst>
          </a:custGeom>
          <a:blipFill>
            <a:blip r:embed="rId15"/>
            <a:stretch>
              <a:fillRect/>
            </a:stretch>
          </a:blipFill>
        </p:spPr>
        <p:txBody>
          <a:bodyPr/>
          <a:lstStyle/>
          <a:p>
            <a:endParaRPr lang="en-US"/>
          </a:p>
        </p:txBody>
      </p:sp>
      <p:sp>
        <p:nvSpPr>
          <p:cNvPr id="16" name="Freeform 16"/>
          <p:cNvSpPr/>
          <p:nvPr/>
        </p:nvSpPr>
        <p:spPr>
          <a:xfrm>
            <a:off x="1059332" y="7676845"/>
            <a:ext cx="9031229" cy="1005840"/>
          </a:xfrm>
          <a:custGeom>
            <a:avLst/>
            <a:gdLst/>
            <a:ahLst/>
            <a:cxnLst/>
            <a:rect l="l" t="t" r="r" b="b"/>
            <a:pathLst>
              <a:path w="9031229" h="1005840">
                <a:moveTo>
                  <a:pt x="0" y="0"/>
                </a:moveTo>
                <a:lnTo>
                  <a:pt x="9031229" y="0"/>
                </a:lnTo>
                <a:lnTo>
                  <a:pt x="9031229" y="1005840"/>
                </a:lnTo>
                <a:lnTo>
                  <a:pt x="0" y="1005840"/>
                </a:lnTo>
                <a:lnTo>
                  <a:pt x="0" y="0"/>
                </a:lnTo>
                <a:close/>
              </a:path>
            </a:pathLst>
          </a:custGeom>
          <a:blipFill>
            <a:blip r:embed="rId16"/>
            <a:stretch>
              <a:fillRect/>
            </a:stretch>
          </a:blipFill>
        </p:spPr>
        <p:txBody>
          <a:bodyPr/>
          <a:lstStyle/>
          <a:p>
            <a:endParaRPr lang="en-US"/>
          </a:p>
        </p:txBody>
      </p:sp>
      <p:sp>
        <p:nvSpPr>
          <p:cNvPr id="17" name="TextBox 17"/>
          <p:cNvSpPr txBox="1"/>
          <p:nvPr/>
        </p:nvSpPr>
        <p:spPr>
          <a:xfrm>
            <a:off x="16543782" y="9622698"/>
            <a:ext cx="356287" cy="339619"/>
          </a:xfrm>
          <a:prstGeom prst="rect">
            <a:avLst/>
          </a:prstGeom>
        </p:spPr>
        <p:txBody>
          <a:bodyPr lIns="0" tIns="0" rIns="0" bIns="0" rtlCol="0" anchor="t">
            <a:spAutoFit/>
          </a:bodyPr>
          <a:lstStyle/>
          <a:p>
            <a:pPr algn="l">
              <a:lnSpc>
                <a:spcPts val="2525"/>
              </a:lnSpc>
            </a:pPr>
            <a:r>
              <a:rPr lang="en-US" sz="1803" spc="3">
                <a:solidFill>
                  <a:srgbClr val="FFFFFF"/>
                </a:solidFill>
                <a:latin typeface="Calibri (MS)"/>
                <a:ea typeface="Calibri (MS)"/>
                <a:cs typeface="Calibri (MS)"/>
                <a:sym typeface="Calibri (MS)"/>
              </a:rPr>
              <a:t>114</a:t>
            </a:r>
          </a:p>
        </p:txBody>
      </p:sp>
      <p:sp>
        <p:nvSpPr>
          <p:cNvPr id="18" name="Freeform 18"/>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17">
              <a:alphaModFix amt="13000"/>
            </a:blip>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8748" y="498734"/>
            <a:ext cx="8758080" cy="1645920"/>
          </a:xfrm>
          <a:custGeom>
            <a:avLst/>
            <a:gdLst/>
            <a:ahLst/>
            <a:cxnLst/>
            <a:rect l="l" t="t" r="r" b="b"/>
            <a:pathLst>
              <a:path w="8758080" h="1645920">
                <a:moveTo>
                  <a:pt x="0" y="0"/>
                </a:moveTo>
                <a:lnTo>
                  <a:pt x="8758081" y="0"/>
                </a:lnTo>
                <a:lnTo>
                  <a:pt x="8758081" y="1645920"/>
                </a:lnTo>
                <a:lnTo>
                  <a:pt x="0" y="1645920"/>
                </a:lnTo>
                <a:lnTo>
                  <a:pt x="0" y="0"/>
                </a:lnTo>
                <a:close/>
              </a:path>
            </a:pathLst>
          </a:custGeom>
          <a:blipFill>
            <a:blip r:embed="rId2"/>
            <a:stretch>
              <a:fillRect r="-9461"/>
            </a:stretch>
          </a:blipFill>
        </p:spPr>
        <p:txBody>
          <a:bodyPr/>
          <a:lstStyle/>
          <a:p>
            <a:endParaRPr lang="en-US"/>
          </a:p>
        </p:txBody>
      </p:sp>
      <p:sp>
        <p:nvSpPr>
          <p:cNvPr id="3" name="Freeform 3"/>
          <p:cNvSpPr/>
          <p:nvPr/>
        </p:nvSpPr>
        <p:spPr>
          <a:xfrm>
            <a:off x="1059332" y="2616056"/>
            <a:ext cx="6753030" cy="1006297"/>
          </a:xfrm>
          <a:custGeom>
            <a:avLst/>
            <a:gdLst/>
            <a:ahLst/>
            <a:cxnLst/>
            <a:rect l="l" t="t" r="r" b="b"/>
            <a:pathLst>
              <a:path w="6753030" h="1006297">
                <a:moveTo>
                  <a:pt x="0" y="0"/>
                </a:moveTo>
                <a:lnTo>
                  <a:pt x="6753030" y="0"/>
                </a:lnTo>
                <a:lnTo>
                  <a:pt x="6753030" y="1006297"/>
                </a:lnTo>
                <a:lnTo>
                  <a:pt x="0" y="1006297"/>
                </a:lnTo>
                <a:lnTo>
                  <a:pt x="0" y="0"/>
                </a:lnTo>
                <a:close/>
              </a:path>
            </a:pathLst>
          </a:custGeom>
          <a:blipFill>
            <a:blip r:embed="rId3"/>
            <a:stretch>
              <a:fillRect/>
            </a:stretch>
          </a:blipFill>
        </p:spPr>
        <p:txBody>
          <a:bodyPr/>
          <a:lstStyle/>
          <a:p>
            <a:endParaRPr lang="en-US"/>
          </a:p>
        </p:txBody>
      </p:sp>
      <p:sp>
        <p:nvSpPr>
          <p:cNvPr id="4" name="Freeform 4"/>
          <p:cNvSpPr/>
          <p:nvPr/>
        </p:nvSpPr>
        <p:spPr>
          <a:xfrm>
            <a:off x="1059332" y="3522340"/>
            <a:ext cx="7792402" cy="1005840"/>
          </a:xfrm>
          <a:custGeom>
            <a:avLst/>
            <a:gdLst/>
            <a:ahLst/>
            <a:cxnLst/>
            <a:rect l="l" t="t" r="r" b="b"/>
            <a:pathLst>
              <a:path w="7792402" h="1005840">
                <a:moveTo>
                  <a:pt x="0" y="0"/>
                </a:moveTo>
                <a:lnTo>
                  <a:pt x="7792403" y="0"/>
                </a:lnTo>
                <a:lnTo>
                  <a:pt x="7792403" y="1005840"/>
                </a:lnTo>
                <a:lnTo>
                  <a:pt x="0" y="1005840"/>
                </a:lnTo>
                <a:lnTo>
                  <a:pt x="0" y="0"/>
                </a:lnTo>
                <a:close/>
              </a:path>
            </a:pathLst>
          </a:custGeom>
          <a:blipFill>
            <a:blip r:embed="rId4"/>
            <a:stretch>
              <a:fillRect/>
            </a:stretch>
          </a:blipFill>
        </p:spPr>
        <p:txBody>
          <a:bodyPr/>
          <a:lstStyle/>
          <a:p>
            <a:endParaRPr lang="en-US"/>
          </a:p>
        </p:txBody>
      </p:sp>
      <p:sp>
        <p:nvSpPr>
          <p:cNvPr id="5" name="Freeform 5"/>
          <p:cNvSpPr/>
          <p:nvPr/>
        </p:nvSpPr>
        <p:spPr>
          <a:xfrm>
            <a:off x="1059332" y="4427525"/>
            <a:ext cx="9216581" cy="1006297"/>
          </a:xfrm>
          <a:custGeom>
            <a:avLst/>
            <a:gdLst/>
            <a:ahLst/>
            <a:cxnLst/>
            <a:rect l="l" t="t" r="r" b="b"/>
            <a:pathLst>
              <a:path w="9216581" h="1006297">
                <a:moveTo>
                  <a:pt x="0" y="0"/>
                </a:moveTo>
                <a:lnTo>
                  <a:pt x="9216581" y="0"/>
                </a:lnTo>
                <a:lnTo>
                  <a:pt x="9216581" y="1006297"/>
                </a:lnTo>
                <a:lnTo>
                  <a:pt x="0" y="1006297"/>
                </a:lnTo>
                <a:lnTo>
                  <a:pt x="0" y="0"/>
                </a:lnTo>
                <a:close/>
              </a:path>
            </a:pathLst>
          </a:custGeom>
          <a:blipFill>
            <a:blip r:embed="rId5"/>
            <a:stretch>
              <a:fillRect/>
            </a:stretch>
          </a:blipFill>
        </p:spPr>
        <p:txBody>
          <a:bodyPr/>
          <a:lstStyle/>
          <a:p>
            <a:endParaRPr lang="en-US"/>
          </a:p>
        </p:txBody>
      </p:sp>
      <p:sp>
        <p:nvSpPr>
          <p:cNvPr id="6" name="Freeform 6"/>
          <p:cNvSpPr/>
          <p:nvPr/>
        </p:nvSpPr>
        <p:spPr>
          <a:xfrm>
            <a:off x="1059332" y="5333238"/>
            <a:ext cx="9304206" cy="1005840"/>
          </a:xfrm>
          <a:custGeom>
            <a:avLst/>
            <a:gdLst/>
            <a:ahLst/>
            <a:cxnLst/>
            <a:rect l="l" t="t" r="r" b="b"/>
            <a:pathLst>
              <a:path w="9304206" h="1005840">
                <a:moveTo>
                  <a:pt x="0" y="0"/>
                </a:moveTo>
                <a:lnTo>
                  <a:pt x="9304206" y="0"/>
                </a:lnTo>
                <a:lnTo>
                  <a:pt x="9304206" y="1005840"/>
                </a:lnTo>
                <a:lnTo>
                  <a:pt x="0" y="1005840"/>
                </a:lnTo>
                <a:lnTo>
                  <a:pt x="0" y="0"/>
                </a:lnTo>
                <a:close/>
              </a:path>
            </a:pathLst>
          </a:custGeom>
          <a:blipFill>
            <a:blip r:embed="rId6"/>
            <a:stretch>
              <a:fillRect/>
            </a:stretch>
          </a:blipFill>
        </p:spPr>
        <p:txBody>
          <a:bodyPr/>
          <a:lstStyle/>
          <a:p>
            <a:endParaRPr lang="en-US"/>
          </a:p>
        </p:txBody>
      </p:sp>
      <p:sp>
        <p:nvSpPr>
          <p:cNvPr id="7" name="Freeform 7"/>
          <p:cNvSpPr/>
          <p:nvPr/>
        </p:nvSpPr>
        <p:spPr>
          <a:xfrm>
            <a:off x="1059332" y="6238494"/>
            <a:ext cx="7710492" cy="1005840"/>
          </a:xfrm>
          <a:custGeom>
            <a:avLst/>
            <a:gdLst/>
            <a:ahLst/>
            <a:cxnLst/>
            <a:rect l="l" t="t" r="r" b="b"/>
            <a:pathLst>
              <a:path w="7710492" h="1005840">
                <a:moveTo>
                  <a:pt x="0" y="0"/>
                </a:moveTo>
                <a:lnTo>
                  <a:pt x="7710493" y="0"/>
                </a:lnTo>
                <a:lnTo>
                  <a:pt x="7710493" y="1005840"/>
                </a:lnTo>
                <a:lnTo>
                  <a:pt x="0" y="1005840"/>
                </a:lnTo>
                <a:lnTo>
                  <a:pt x="0" y="0"/>
                </a:lnTo>
                <a:close/>
              </a:path>
            </a:pathLst>
          </a:custGeom>
          <a:blipFill>
            <a:blip r:embed="rId7"/>
            <a:stretch>
              <a:fillRect/>
            </a:stretch>
          </a:blipFill>
        </p:spPr>
        <p:txBody>
          <a:bodyPr/>
          <a:lstStyle/>
          <a:p>
            <a:endParaRPr lang="en-US"/>
          </a:p>
        </p:txBody>
      </p:sp>
      <p:sp>
        <p:nvSpPr>
          <p:cNvPr id="8" name="Freeform 8"/>
          <p:cNvSpPr/>
          <p:nvPr/>
        </p:nvSpPr>
        <p:spPr>
          <a:xfrm>
            <a:off x="1059332" y="7143293"/>
            <a:ext cx="7073456" cy="1006297"/>
          </a:xfrm>
          <a:custGeom>
            <a:avLst/>
            <a:gdLst/>
            <a:ahLst/>
            <a:cxnLst/>
            <a:rect l="l" t="t" r="r" b="b"/>
            <a:pathLst>
              <a:path w="7073456" h="1006297">
                <a:moveTo>
                  <a:pt x="0" y="0"/>
                </a:moveTo>
                <a:lnTo>
                  <a:pt x="7073456" y="0"/>
                </a:lnTo>
                <a:lnTo>
                  <a:pt x="7073456" y="1006297"/>
                </a:lnTo>
                <a:lnTo>
                  <a:pt x="0" y="1006297"/>
                </a:lnTo>
                <a:lnTo>
                  <a:pt x="0" y="0"/>
                </a:lnTo>
                <a:close/>
              </a:path>
            </a:pathLst>
          </a:custGeom>
          <a:blipFill>
            <a:blip r:embed="rId8"/>
            <a:stretch>
              <a:fillRect/>
            </a:stretch>
          </a:blipFill>
        </p:spPr>
        <p:txBody>
          <a:bodyPr/>
          <a:lstStyle/>
          <a:p>
            <a:endParaRPr lang="en-US"/>
          </a:p>
        </p:txBody>
      </p:sp>
      <p:sp>
        <p:nvSpPr>
          <p:cNvPr id="9" name="Freeform 9"/>
          <p:cNvSpPr/>
          <p:nvPr/>
        </p:nvSpPr>
        <p:spPr>
          <a:xfrm>
            <a:off x="1059332" y="8049463"/>
            <a:ext cx="7501895" cy="1005840"/>
          </a:xfrm>
          <a:custGeom>
            <a:avLst/>
            <a:gdLst/>
            <a:ahLst/>
            <a:cxnLst/>
            <a:rect l="l" t="t" r="r" b="b"/>
            <a:pathLst>
              <a:path w="7501895" h="1005840">
                <a:moveTo>
                  <a:pt x="0" y="0"/>
                </a:moveTo>
                <a:lnTo>
                  <a:pt x="7501895" y="0"/>
                </a:lnTo>
                <a:lnTo>
                  <a:pt x="7501895" y="1005840"/>
                </a:lnTo>
                <a:lnTo>
                  <a:pt x="0" y="1005840"/>
                </a:lnTo>
                <a:lnTo>
                  <a:pt x="0" y="0"/>
                </a:lnTo>
                <a:close/>
              </a:path>
            </a:pathLst>
          </a:custGeom>
          <a:blipFill>
            <a:blip r:embed="rId9"/>
            <a:stretch>
              <a:fillRect/>
            </a:stretch>
          </a:blipFill>
        </p:spPr>
        <p:txBody>
          <a:bodyPr/>
          <a:lstStyle/>
          <a:p>
            <a:endParaRPr lang="en-US"/>
          </a:p>
        </p:txBody>
      </p:sp>
      <p:sp>
        <p:nvSpPr>
          <p:cNvPr id="10" name="Freeform 10"/>
          <p:cNvSpPr/>
          <p:nvPr/>
        </p:nvSpPr>
        <p:spPr>
          <a:xfrm>
            <a:off x="10190988" y="643173"/>
            <a:ext cx="7802118" cy="9187434"/>
          </a:xfrm>
          <a:custGeom>
            <a:avLst/>
            <a:gdLst/>
            <a:ahLst/>
            <a:cxnLst/>
            <a:rect l="l" t="t" r="r" b="b"/>
            <a:pathLst>
              <a:path w="7802118" h="9187434">
                <a:moveTo>
                  <a:pt x="0" y="0"/>
                </a:moveTo>
                <a:lnTo>
                  <a:pt x="7802118" y="0"/>
                </a:lnTo>
                <a:lnTo>
                  <a:pt x="7802118" y="9187434"/>
                </a:lnTo>
                <a:lnTo>
                  <a:pt x="0" y="9187434"/>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16543782" y="9622698"/>
            <a:ext cx="356287" cy="339619"/>
          </a:xfrm>
          <a:prstGeom prst="rect">
            <a:avLst/>
          </a:prstGeom>
        </p:spPr>
        <p:txBody>
          <a:bodyPr lIns="0" tIns="0" rIns="0" bIns="0" rtlCol="0" anchor="t">
            <a:spAutoFit/>
          </a:bodyPr>
          <a:lstStyle/>
          <a:p>
            <a:pPr algn="l">
              <a:lnSpc>
                <a:spcPts val="2525"/>
              </a:lnSpc>
            </a:pPr>
            <a:r>
              <a:rPr lang="en-US" sz="1803" spc="3">
                <a:solidFill>
                  <a:srgbClr val="FFFFFF"/>
                </a:solidFill>
                <a:latin typeface="Calibri (MS)"/>
                <a:ea typeface="Calibri (MS)"/>
                <a:cs typeface="Calibri (MS)"/>
                <a:sym typeface="Calibri (MS)"/>
              </a:rPr>
              <a:t>115</a:t>
            </a:r>
          </a:p>
        </p:txBody>
      </p:sp>
      <p:sp>
        <p:nvSpPr>
          <p:cNvPr id="12" name="TextBox 12"/>
          <p:cNvSpPr txBox="1"/>
          <p:nvPr/>
        </p:nvSpPr>
        <p:spPr>
          <a:xfrm>
            <a:off x="721004" y="9888507"/>
            <a:ext cx="2170871" cy="184937"/>
          </a:xfrm>
          <a:prstGeom prst="rect">
            <a:avLst/>
          </a:prstGeom>
        </p:spPr>
        <p:txBody>
          <a:bodyPr lIns="0" tIns="0" rIns="0" bIns="0" rtlCol="0" anchor="t">
            <a:spAutoFit/>
          </a:bodyPr>
          <a:lstStyle/>
          <a:p>
            <a:pPr algn="l">
              <a:lnSpc>
                <a:spcPts val="1461"/>
              </a:lnSpc>
            </a:pPr>
            <a:r>
              <a:rPr lang="en-US" sz="1044" spc="-12">
                <a:solidFill>
                  <a:srgbClr val="1E376C"/>
                </a:solidFill>
                <a:latin typeface="IBM Plex Sans"/>
                <a:ea typeface="IBM Plex Sans"/>
                <a:cs typeface="IBM Plex Sans"/>
                <a:sym typeface="IBM Plex Sans"/>
              </a:rPr>
              <a:t>Associated Electric Cooperative Inc.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5722627" y="1965021"/>
            <a:ext cx="6356958" cy="635695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965521" y="8282147"/>
            <a:ext cx="5871171" cy="1566544"/>
          </a:xfrm>
          <a:prstGeom prst="rect">
            <a:avLst/>
          </a:prstGeom>
        </p:spPr>
        <p:txBody>
          <a:bodyPr lIns="0" tIns="0" rIns="0" bIns="0" rtlCol="0" anchor="t">
            <a:spAutoFit/>
          </a:bodyPr>
          <a:lstStyle/>
          <a:p>
            <a:pPr algn="ctr">
              <a:lnSpc>
                <a:spcPts val="12880"/>
              </a:lnSpc>
            </a:pPr>
            <a:r>
              <a:rPr lang="en-US" sz="9200" b="1">
                <a:solidFill>
                  <a:srgbClr val="000000"/>
                </a:solidFill>
                <a:latin typeface="Canva Sans Bold"/>
                <a:ea typeface="Canva Sans Bold"/>
                <a:cs typeface="Canva Sans Bold"/>
                <a:sym typeface="Canva Sans Bold"/>
              </a:rPr>
              <a:t>Thank you</a:t>
            </a:r>
          </a:p>
        </p:txBody>
      </p:sp>
      <p:sp>
        <p:nvSpPr>
          <p:cNvPr id="4" name="TextBox 4"/>
          <p:cNvSpPr txBox="1"/>
          <p:nvPr/>
        </p:nvSpPr>
        <p:spPr>
          <a:xfrm>
            <a:off x="1131404" y="297111"/>
            <a:ext cx="16025191" cy="1295958"/>
          </a:xfrm>
          <a:prstGeom prst="rect">
            <a:avLst/>
          </a:prstGeom>
        </p:spPr>
        <p:txBody>
          <a:bodyPr lIns="0" tIns="0" rIns="0" bIns="0" rtlCol="0" anchor="t">
            <a:spAutoFit/>
          </a:bodyPr>
          <a:lstStyle/>
          <a:p>
            <a:pPr algn="ctr">
              <a:lnSpc>
                <a:spcPts val="5286"/>
              </a:lnSpc>
              <a:spcBef>
                <a:spcPct val="0"/>
              </a:spcBef>
            </a:pPr>
            <a:r>
              <a:rPr lang="en-US" sz="3776" b="1">
                <a:solidFill>
                  <a:srgbClr val="000000"/>
                </a:solidFill>
                <a:latin typeface="Open Sans Extra Bold"/>
                <a:ea typeface="Open Sans Extra Bold"/>
                <a:cs typeface="Open Sans Extra Bold"/>
                <a:sym typeface="Open Sans Extra Bold"/>
              </a:rPr>
              <a:t>"The greatest danger in times of turbulence is not the turbulence; it is to act with yesterday’s logic." – Peter Drucker</a:t>
            </a:r>
          </a:p>
        </p:txBody>
      </p:sp>
      <p:sp>
        <p:nvSpPr>
          <p:cNvPr id="5" name="Freeform 5"/>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3">
              <a:alphaModFix amt="13000"/>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AC3E8"/>
        </a:solidFill>
        <a:effectLst/>
      </p:bgPr>
    </p:bg>
    <p:spTree>
      <p:nvGrpSpPr>
        <p:cNvPr id="1" name=""/>
        <p:cNvGrpSpPr/>
        <p:nvPr/>
      </p:nvGrpSpPr>
      <p:grpSpPr>
        <a:xfrm>
          <a:off x="0" y="0"/>
          <a:ext cx="0" cy="0"/>
          <a:chOff x="0" y="0"/>
          <a:chExt cx="0" cy="0"/>
        </a:xfrm>
      </p:grpSpPr>
      <p:sp>
        <p:nvSpPr>
          <p:cNvPr id="2" name="Freeform 2"/>
          <p:cNvSpPr/>
          <p:nvPr/>
        </p:nvSpPr>
        <p:spPr>
          <a:xfrm>
            <a:off x="-95255" y="-95255"/>
            <a:ext cx="18478495" cy="10477495"/>
          </a:xfrm>
          <a:custGeom>
            <a:avLst/>
            <a:gdLst/>
            <a:ahLst/>
            <a:cxnLst/>
            <a:rect l="l" t="t" r="r" b="b"/>
            <a:pathLst>
              <a:path w="18478495" h="10477495">
                <a:moveTo>
                  <a:pt x="0" y="0"/>
                </a:moveTo>
                <a:lnTo>
                  <a:pt x="18478495" y="0"/>
                </a:lnTo>
                <a:lnTo>
                  <a:pt x="18478495" y="10477495"/>
                </a:lnTo>
                <a:lnTo>
                  <a:pt x="0" y="10477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2200" r="-142" b="-6365"/>
            </a:stretch>
          </a:blipFill>
        </p:spPr>
        <p:txBody>
          <a:bodyPr/>
          <a:lstStyle/>
          <a:p>
            <a:endParaRPr lang="en-US"/>
          </a:p>
        </p:txBody>
      </p:sp>
      <p:grpSp>
        <p:nvGrpSpPr>
          <p:cNvPr id="4" name="Group 4"/>
          <p:cNvGrpSpPr>
            <a:grpSpLocks noChangeAspect="1"/>
          </p:cNvGrpSpPr>
          <p:nvPr/>
        </p:nvGrpSpPr>
        <p:grpSpPr>
          <a:xfrm>
            <a:off x="9445752" y="2894076"/>
            <a:ext cx="8842248" cy="4857750"/>
            <a:chOff x="0" y="0"/>
            <a:chExt cx="5894832" cy="3238500"/>
          </a:xfrm>
        </p:grpSpPr>
        <p:sp>
          <p:nvSpPr>
            <p:cNvPr id="5" name="Freeform 5"/>
            <p:cNvSpPr/>
            <p:nvPr/>
          </p:nvSpPr>
          <p:spPr>
            <a:xfrm>
              <a:off x="0" y="0"/>
              <a:ext cx="5894832" cy="3238500"/>
            </a:xfrm>
            <a:custGeom>
              <a:avLst/>
              <a:gdLst/>
              <a:ahLst/>
              <a:cxnLst/>
              <a:rect l="l" t="t" r="r" b="b"/>
              <a:pathLst>
                <a:path w="5894832" h="3238500">
                  <a:moveTo>
                    <a:pt x="1844675" y="0"/>
                  </a:moveTo>
                  <a:lnTo>
                    <a:pt x="0" y="1619250"/>
                  </a:lnTo>
                  <a:lnTo>
                    <a:pt x="1844675" y="3238500"/>
                  </a:lnTo>
                  <a:lnTo>
                    <a:pt x="1844675" y="2666111"/>
                  </a:lnTo>
                  <a:lnTo>
                    <a:pt x="5894832" y="2666111"/>
                  </a:lnTo>
                  <a:lnTo>
                    <a:pt x="5894832" y="572389"/>
                  </a:lnTo>
                  <a:lnTo>
                    <a:pt x="1844675" y="572389"/>
                  </a:lnTo>
                  <a:lnTo>
                    <a:pt x="1844675" y="0"/>
                  </a:lnTo>
                  <a:close/>
                </a:path>
              </a:pathLst>
            </a:custGeom>
            <a:solidFill>
              <a:srgbClr val="E5F5E0"/>
            </a:solidFill>
          </p:spPr>
          <p:txBody>
            <a:bodyPr/>
            <a:lstStyle/>
            <a:p>
              <a:endParaRPr lang="en-US"/>
            </a:p>
          </p:txBody>
        </p:sp>
      </p:grpSp>
      <p:sp>
        <p:nvSpPr>
          <p:cNvPr id="6" name="Freeform 6"/>
          <p:cNvSpPr/>
          <p:nvPr/>
        </p:nvSpPr>
        <p:spPr>
          <a:xfrm>
            <a:off x="12028932" y="4706488"/>
            <a:ext cx="5928555" cy="1234440"/>
          </a:xfrm>
          <a:custGeom>
            <a:avLst/>
            <a:gdLst/>
            <a:ahLst/>
            <a:cxnLst/>
            <a:rect l="l" t="t" r="r" b="b"/>
            <a:pathLst>
              <a:path w="5928555" h="1234440">
                <a:moveTo>
                  <a:pt x="0" y="0"/>
                </a:moveTo>
                <a:lnTo>
                  <a:pt x="5928555" y="0"/>
                </a:lnTo>
                <a:lnTo>
                  <a:pt x="5928555" y="1234440"/>
                </a:lnTo>
                <a:lnTo>
                  <a:pt x="0" y="1234440"/>
                </a:lnTo>
                <a:lnTo>
                  <a:pt x="0" y="0"/>
                </a:lnTo>
                <a:close/>
              </a:path>
            </a:pathLst>
          </a:custGeom>
          <a:blipFill>
            <a:blip r:embed="rId6"/>
            <a:stretch>
              <a:fillRect/>
            </a:stretch>
          </a:blipFill>
        </p:spPr>
        <p:txBody>
          <a:bodyPr/>
          <a:lstStyle/>
          <a:p>
            <a:endParaRPr lang="en-US"/>
          </a:p>
        </p:txBody>
      </p:sp>
      <p:grpSp>
        <p:nvGrpSpPr>
          <p:cNvPr id="7" name="Group 7"/>
          <p:cNvGrpSpPr>
            <a:grpSpLocks noChangeAspect="1"/>
          </p:cNvGrpSpPr>
          <p:nvPr/>
        </p:nvGrpSpPr>
        <p:grpSpPr>
          <a:xfrm>
            <a:off x="0" y="2894076"/>
            <a:ext cx="6323076" cy="2491740"/>
            <a:chOff x="0" y="0"/>
            <a:chExt cx="4215384" cy="1661160"/>
          </a:xfrm>
        </p:grpSpPr>
        <p:sp>
          <p:nvSpPr>
            <p:cNvPr id="8" name="Freeform 8"/>
            <p:cNvSpPr/>
            <p:nvPr/>
          </p:nvSpPr>
          <p:spPr>
            <a:xfrm>
              <a:off x="0" y="0"/>
              <a:ext cx="4215384" cy="1661160"/>
            </a:xfrm>
            <a:custGeom>
              <a:avLst/>
              <a:gdLst/>
              <a:ahLst/>
              <a:cxnLst/>
              <a:rect l="l" t="t" r="r" b="b"/>
              <a:pathLst>
                <a:path w="4215384" h="1661160">
                  <a:moveTo>
                    <a:pt x="3648456" y="0"/>
                  </a:moveTo>
                  <a:lnTo>
                    <a:pt x="3648456" y="293624"/>
                  </a:lnTo>
                  <a:lnTo>
                    <a:pt x="0" y="293624"/>
                  </a:lnTo>
                  <a:lnTo>
                    <a:pt x="0" y="1367536"/>
                  </a:lnTo>
                  <a:lnTo>
                    <a:pt x="3648456" y="1367536"/>
                  </a:lnTo>
                  <a:lnTo>
                    <a:pt x="3648456" y="1661160"/>
                  </a:lnTo>
                  <a:lnTo>
                    <a:pt x="4215384" y="830580"/>
                  </a:lnTo>
                  <a:lnTo>
                    <a:pt x="3648456" y="0"/>
                  </a:lnTo>
                  <a:close/>
                </a:path>
              </a:pathLst>
            </a:custGeom>
            <a:solidFill>
              <a:srgbClr val="00334C"/>
            </a:solidFill>
          </p:spPr>
          <p:txBody>
            <a:bodyPr/>
            <a:lstStyle/>
            <a:p>
              <a:endParaRPr lang="en-US"/>
            </a:p>
          </p:txBody>
        </p:sp>
      </p:grpSp>
      <p:sp>
        <p:nvSpPr>
          <p:cNvPr id="9" name="Freeform 9"/>
          <p:cNvSpPr/>
          <p:nvPr/>
        </p:nvSpPr>
        <p:spPr>
          <a:xfrm>
            <a:off x="2012437" y="-95255"/>
            <a:ext cx="3665215" cy="2682050"/>
          </a:xfrm>
          <a:custGeom>
            <a:avLst/>
            <a:gdLst/>
            <a:ahLst/>
            <a:cxnLst/>
            <a:rect l="l" t="t" r="r" b="b"/>
            <a:pathLst>
              <a:path w="3665215" h="2682050">
                <a:moveTo>
                  <a:pt x="0" y="0"/>
                </a:moveTo>
                <a:lnTo>
                  <a:pt x="3665215" y="0"/>
                </a:lnTo>
                <a:lnTo>
                  <a:pt x="3665215" y="2682050"/>
                </a:lnTo>
                <a:lnTo>
                  <a:pt x="0" y="26820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8366760" y="7792974"/>
            <a:ext cx="3792474" cy="2494026"/>
          </a:xfrm>
          <a:custGeom>
            <a:avLst/>
            <a:gdLst/>
            <a:ahLst/>
            <a:cxnLst/>
            <a:rect l="l" t="t" r="r" b="b"/>
            <a:pathLst>
              <a:path w="3792474" h="2494026">
                <a:moveTo>
                  <a:pt x="0" y="0"/>
                </a:moveTo>
                <a:lnTo>
                  <a:pt x="3792474" y="0"/>
                </a:lnTo>
                <a:lnTo>
                  <a:pt x="3792474" y="2494026"/>
                </a:lnTo>
                <a:lnTo>
                  <a:pt x="0" y="2494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p:cNvSpPr txBox="1"/>
          <p:nvPr/>
        </p:nvSpPr>
        <p:spPr>
          <a:xfrm>
            <a:off x="9792838" y="8388201"/>
            <a:ext cx="402450" cy="1022747"/>
          </a:xfrm>
          <a:prstGeom prst="rect">
            <a:avLst/>
          </a:prstGeom>
        </p:spPr>
        <p:txBody>
          <a:bodyPr lIns="0" tIns="0" rIns="0" bIns="0" rtlCol="0" anchor="t">
            <a:spAutoFit/>
          </a:bodyPr>
          <a:lstStyle/>
          <a:p>
            <a:pPr algn="l">
              <a:lnSpc>
                <a:spcPts val="8396"/>
              </a:lnSpc>
            </a:pPr>
            <a:r>
              <a:rPr lang="en-US" sz="5997" b="1" spc="-71">
                <a:solidFill>
                  <a:srgbClr val="FFFFFF"/>
                </a:solidFill>
                <a:latin typeface="IBM Plex Sans Bold"/>
                <a:ea typeface="IBM Plex Sans Bold"/>
                <a:cs typeface="IBM Plex Sans Bold"/>
                <a:sym typeface="IBM Plex Sans Bold"/>
              </a:rPr>
              <a:t>?</a:t>
            </a:r>
          </a:p>
        </p:txBody>
      </p:sp>
      <p:sp>
        <p:nvSpPr>
          <p:cNvPr id="12" name="TextBox 12"/>
          <p:cNvSpPr txBox="1"/>
          <p:nvPr/>
        </p:nvSpPr>
        <p:spPr>
          <a:xfrm>
            <a:off x="2591367" y="3573770"/>
            <a:ext cx="402207" cy="1022204"/>
          </a:xfrm>
          <a:prstGeom prst="rect">
            <a:avLst/>
          </a:prstGeom>
        </p:spPr>
        <p:txBody>
          <a:bodyPr lIns="0" tIns="0" rIns="0" bIns="0" rtlCol="0" anchor="t">
            <a:spAutoFit/>
          </a:bodyPr>
          <a:lstStyle/>
          <a:p>
            <a:pPr algn="l">
              <a:lnSpc>
                <a:spcPts val="8391"/>
              </a:lnSpc>
            </a:pPr>
            <a:r>
              <a:rPr lang="en-US" sz="5993" b="1" spc="-71">
                <a:solidFill>
                  <a:srgbClr val="FFFFFF"/>
                </a:solidFill>
                <a:latin typeface="IBM Plex Sans Bold"/>
                <a:ea typeface="IBM Plex Sans Bold"/>
                <a:cs typeface="IBM Plex Sans Bold"/>
                <a:sym typeface="IBM Plex Sans Bold"/>
              </a:rPr>
              <a:t>?</a:t>
            </a:r>
          </a:p>
        </p:txBody>
      </p:sp>
      <p:sp>
        <p:nvSpPr>
          <p:cNvPr id="13" name="Freeform 13"/>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11">
              <a:alphaModFix amt="13000"/>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9488"/>
            </a:stretch>
          </a:blipFill>
        </p:spPr>
        <p:txBody>
          <a:bodyPr/>
          <a:lstStyle/>
          <a:p>
            <a:endParaRPr lang="en-US"/>
          </a:p>
        </p:txBody>
      </p:sp>
      <p:sp>
        <p:nvSpPr>
          <p:cNvPr id="3" name="Freeform 3"/>
          <p:cNvSpPr/>
          <p:nvPr/>
        </p:nvSpPr>
        <p:spPr>
          <a:xfrm>
            <a:off x="0" y="400050"/>
            <a:ext cx="18288000" cy="1524005"/>
          </a:xfrm>
          <a:custGeom>
            <a:avLst/>
            <a:gdLst/>
            <a:ahLst/>
            <a:cxnLst/>
            <a:rect l="l" t="t" r="r" b="b"/>
            <a:pathLst>
              <a:path w="18288000" h="1524005">
                <a:moveTo>
                  <a:pt x="0" y="0"/>
                </a:moveTo>
                <a:lnTo>
                  <a:pt x="18288000" y="0"/>
                </a:lnTo>
                <a:lnTo>
                  <a:pt x="18288000" y="1524005"/>
                </a:lnTo>
                <a:lnTo>
                  <a:pt x="0" y="1524005"/>
                </a:lnTo>
                <a:lnTo>
                  <a:pt x="0" y="0"/>
                </a:lnTo>
                <a:close/>
              </a:path>
            </a:pathLst>
          </a:custGeom>
          <a:blipFill>
            <a:blip r:embed="rId4"/>
            <a:stretch>
              <a:fillRect/>
            </a:stretch>
          </a:blipFill>
        </p:spPr>
        <p:txBody>
          <a:bodyPr/>
          <a:lstStyle/>
          <a:p>
            <a:endParaRPr lang="en-US"/>
          </a:p>
        </p:txBody>
      </p:sp>
      <p:sp>
        <p:nvSpPr>
          <p:cNvPr id="4" name="Freeform 4"/>
          <p:cNvSpPr/>
          <p:nvPr/>
        </p:nvSpPr>
        <p:spPr>
          <a:xfrm>
            <a:off x="1850746" y="469959"/>
            <a:ext cx="11276267" cy="1097280"/>
          </a:xfrm>
          <a:custGeom>
            <a:avLst/>
            <a:gdLst/>
            <a:ahLst/>
            <a:cxnLst/>
            <a:rect l="l" t="t" r="r" b="b"/>
            <a:pathLst>
              <a:path w="11276267" h="1097280">
                <a:moveTo>
                  <a:pt x="0" y="0"/>
                </a:moveTo>
                <a:lnTo>
                  <a:pt x="11276266" y="0"/>
                </a:lnTo>
                <a:lnTo>
                  <a:pt x="11276266" y="1097280"/>
                </a:lnTo>
                <a:lnTo>
                  <a:pt x="0" y="1097280"/>
                </a:lnTo>
                <a:lnTo>
                  <a:pt x="0" y="0"/>
                </a:lnTo>
                <a:close/>
              </a:path>
            </a:pathLst>
          </a:custGeom>
          <a:blipFill>
            <a:blip r:embed="rId5"/>
            <a:stretch>
              <a:fillRect/>
            </a:stretch>
          </a:blipFill>
        </p:spPr>
        <p:txBody>
          <a:bodyPr/>
          <a:lstStyle/>
          <a:p>
            <a:endParaRPr lang="en-US"/>
          </a:p>
        </p:txBody>
      </p:sp>
      <p:sp>
        <p:nvSpPr>
          <p:cNvPr id="5" name="Freeform 5"/>
          <p:cNvSpPr/>
          <p:nvPr/>
        </p:nvSpPr>
        <p:spPr>
          <a:xfrm>
            <a:off x="12763124" y="469959"/>
            <a:ext cx="4082224" cy="1097280"/>
          </a:xfrm>
          <a:custGeom>
            <a:avLst/>
            <a:gdLst/>
            <a:ahLst/>
            <a:cxnLst/>
            <a:rect l="l" t="t" r="r" b="b"/>
            <a:pathLst>
              <a:path w="4082224" h="1097280">
                <a:moveTo>
                  <a:pt x="0" y="0"/>
                </a:moveTo>
                <a:lnTo>
                  <a:pt x="4082224" y="0"/>
                </a:lnTo>
                <a:lnTo>
                  <a:pt x="4082224" y="1097280"/>
                </a:lnTo>
                <a:lnTo>
                  <a:pt x="0" y="1097280"/>
                </a:lnTo>
                <a:lnTo>
                  <a:pt x="0" y="0"/>
                </a:lnTo>
                <a:close/>
              </a:path>
            </a:pathLst>
          </a:custGeom>
          <a:blipFill>
            <a:blip r:embed="rId6"/>
            <a:stretch>
              <a:fillRect/>
            </a:stretch>
          </a:blipFill>
        </p:spPr>
        <p:txBody>
          <a:bodyPr/>
          <a:lstStyle/>
          <a:p>
            <a:endParaRPr lang="en-US"/>
          </a:p>
        </p:txBody>
      </p:sp>
      <p:sp>
        <p:nvSpPr>
          <p:cNvPr id="6" name="Freeform 6"/>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7">
              <a:alphaModFix amt="13000"/>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3088" b="-34688"/>
            </a:stretch>
          </a:blipFill>
        </p:spPr>
        <p:txBody>
          <a:bodyPr/>
          <a:lstStyle/>
          <a:p>
            <a:endParaRPr lang="en-US"/>
          </a:p>
        </p:txBody>
      </p:sp>
      <p:sp>
        <p:nvSpPr>
          <p:cNvPr id="3" name="Freeform 3"/>
          <p:cNvSpPr/>
          <p:nvPr/>
        </p:nvSpPr>
        <p:spPr>
          <a:xfrm>
            <a:off x="0" y="400050"/>
            <a:ext cx="18288000" cy="1524005"/>
          </a:xfrm>
          <a:custGeom>
            <a:avLst/>
            <a:gdLst/>
            <a:ahLst/>
            <a:cxnLst/>
            <a:rect l="l" t="t" r="r" b="b"/>
            <a:pathLst>
              <a:path w="18288000" h="1524005">
                <a:moveTo>
                  <a:pt x="0" y="0"/>
                </a:moveTo>
                <a:lnTo>
                  <a:pt x="18288000" y="0"/>
                </a:lnTo>
                <a:lnTo>
                  <a:pt x="18288000" y="1524005"/>
                </a:lnTo>
                <a:lnTo>
                  <a:pt x="0" y="1524005"/>
                </a:lnTo>
                <a:lnTo>
                  <a:pt x="0" y="0"/>
                </a:lnTo>
                <a:close/>
              </a:path>
            </a:pathLst>
          </a:custGeom>
          <a:blipFill>
            <a:blip r:embed="rId4"/>
            <a:stretch>
              <a:fillRect/>
            </a:stretch>
          </a:blipFill>
        </p:spPr>
        <p:txBody>
          <a:bodyPr/>
          <a:lstStyle/>
          <a:p>
            <a:endParaRPr lang="en-US"/>
          </a:p>
        </p:txBody>
      </p:sp>
      <p:sp>
        <p:nvSpPr>
          <p:cNvPr id="4" name="Freeform 4"/>
          <p:cNvSpPr/>
          <p:nvPr/>
        </p:nvSpPr>
        <p:spPr>
          <a:xfrm>
            <a:off x="1207922" y="611805"/>
            <a:ext cx="11276652" cy="1097737"/>
          </a:xfrm>
          <a:custGeom>
            <a:avLst/>
            <a:gdLst/>
            <a:ahLst/>
            <a:cxnLst/>
            <a:rect l="l" t="t" r="r" b="b"/>
            <a:pathLst>
              <a:path w="11276652" h="1097737">
                <a:moveTo>
                  <a:pt x="0" y="0"/>
                </a:moveTo>
                <a:lnTo>
                  <a:pt x="11276653" y="0"/>
                </a:lnTo>
                <a:lnTo>
                  <a:pt x="11276653" y="1097737"/>
                </a:lnTo>
                <a:lnTo>
                  <a:pt x="0" y="1097737"/>
                </a:lnTo>
                <a:lnTo>
                  <a:pt x="0" y="0"/>
                </a:lnTo>
                <a:close/>
              </a:path>
            </a:pathLst>
          </a:custGeom>
          <a:blipFill>
            <a:blip r:embed="rId5"/>
            <a:stretch>
              <a:fillRect/>
            </a:stretch>
          </a:blipFill>
        </p:spPr>
        <p:txBody>
          <a:bodyPr/>
          <a:lstStyle/>
          <a:p>
            <a:endParaRPr lang="en-US"/>
          </a:p>
        </p:txBody>
      </p:sp>
      <p:sp>
        <p:nvSpPr>
          <p:cNvPr id="5" name="Freeform 5"/>
          <p:cNvSpPr/>
          <p:nvPr/>
        </p:nvSpPr>
        <p:spPr>
          <a:xfrm>
            <a:off x="12120758" y="611805"/>
            <a:ext cx="5340282" cy="1097737"/>
          </a:xfrm>
          <a:custGeom>
            <a:avLst/>
            <a:gdLst/>
            <a:ahLst/>
            <a:cxnLst/>
            <a:rect l="l" t="t" r="r" b="b"/>
            <a:pathLst>
              <a:path w="5340282" h="1097737">
                <a:moveTo>
                  <a:pt x="0" y="0"/>
                </a:moveTo>
                <a:lnTo>
                  <a:pt x="5340282" y="0"/>
                </a:lnTo>
                <a:lnTo>
                  <a:pt x="5340282" y="1097737"/>
                </a:lnTo>
                <a:lnTo>
                  <a:pt x="0" y="1097737"/>
                </a:lnTo>
                <a:lnTo>
                  <a:pt x="0" y="0"/>
                </a:lnTo>
                <a:close/>
              </a:path>
            </a:pathLst>
          </a:custGeom>
          <a:blipFill>
            <a:blip r:embed="rId6"/>
            <a:stretch>
              <a:fillRect/>
            </a:stretch>
          </a:blipFill>
        </p:spPr>
        <p:txBody>
          <a:bodyPr/>
          <a:lstStyle/>
          <a:p>
            <a:endParaRPr lang="en-US"/>
          </a:p>
        </p:txBody>
      </p:sp>
      <p:sp>
        <p:nvSpPr>
          <p:cNvPr id="6" name="Freeform 6"/>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7">
              <a:alphaModFix amt="13000"/>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0911" b="-46866"/>
            </a:stretch>
          </a:blipFill>
        </p:spPr>
        <p:txBody>
          <a:bodyPr/>
          <a:lstStyle/>
          <a:p>
            <a:endParaRPr lang="en-US"/>
          </a:p>
        </p:txBody>
      </p:sp>
      <p:sp>
        <p:nvSpPr>
          <p:cNvPr id="3" name="Freeform 3"/>
          <p:cNvSpPr/>
          <p:nvPr/>
        </p:nvSpPr>
        <p:spPr>
          <a:xfrm>
            <a:off x="0" y="400050"/>
            <a:ext cx="18288000" cy="1524005"/>
          </a:xfrm>
          <a:custGeom>
            <a:avLst/>
            <a:gdLst/>
            <a:ahLst/>
            <a:cxnLst/>
            <a:rect l="l" t="t" r="r" b="b"/>
            <a:pathLst>
              <a:path w="18288000" h="1524005">
                <a:moveTo>
                  <a:pt x="0" y="0"/>
                </a:moveTo>
                <a:lnTo>
                  <a:pt x="18288000" y="0"/>
                </a:lnTo>
                <a:lnTo>
                  <a:pt x="18288000" y="1524005"/>
                </a:lnTo>
                <a:lnTo>
                  <a:pt x="0" y="1524005"/>
                </a:lnTo>
                <a:lnTo>
                  <a:pt x="0" y="0"/>
                </a:lnTo>
                <a:close/>
              </a:path>
            </a:pathLst>
          </a:custGeom>
          <a:blipFill>
            <a:blip r:embed="rId4"/>
            <a:stretch>
              <a:fillRect/>
            </a:stretch>
          </a:blipFill>
        </p:spPr>
        <p:txBody>
          <a:bodyPr/>
          <a:lstStyle/>
          <a:p>
            <a:endParaRPr lang="en-US"/>
          </a:p>
        </p:txBody>
      </p:sp>
      <p:sp>
        <p:nvSpPr>
          <p:cNvPr id="4" name="Freeform 4"/>
          <p:cNvSpPr/>
          <p:nvPr/>
        </p:nvSpPr>
        <p:spPr>
          <a:xfrm>
            <a:off x="869594" y="611805"/>
            <a:ext cx="11276267" cy="1097737"/>
          </a:xfrm>
          <a:custGeom>
            <a:avLst/>
            <a:gdLst/>
            <a:ahLst/>
            <a:cxnLst/>
            <a:rect l="l" t="t" r="r" b="b"/>
            <a:pathLst>
              <a:path w="11276267" h="1097737">
                <a:moveTo>
                  <a:pt x="0" y="0"/>
                </a:moveTo>
                <a:lnTo>
                  <a:pt x="11276267" y="0"/>
                </a:lnTo>
                <a:lnTo>
                  <a:pt x="11276267" y="1097737"/>
                </a:lnTo>
                <a:lnTo>
                  <a:pt x="0" y="1097737"/>
                </a:lnTo>
                <a:lnTo>
                  <a:pt x="0" y="0"/>
                </a:lnTo>
                <a:close/>
              </a:path>
            </a:pathLst>
          </a:custGeom>
          <a:blipFill>
            <a:blip r:embed="rId5"/>
            <a:stretch>
              <a:fillRect/>
            </a:stretch>
          </a:blipFill>
        </p:spPr>
        <p:txBody>
          <a:bodyPr/>
          <a:lstStyle/>
          <a:p>
            <a:endParaRPr lang="en-US"/>
          </a:p>
        </p:txBody>
      </p:sp>
      <p:sp>
        <p:nvSpPr>
          <p:cNvPr id="5" name="Freeform 5"/>
          <p:cNvSpPr/>
          <p:nvPr/>
        </p:nvSpPr>
        <p:spPr>
          <a:xfrm>
            <a:off x="11782044" y="611805"/>
            <a:ext cx="6040941" cy="1097737"/>
          </a:xfrm>
          <a:custGeom>
            <a:avLst/>
            <a:gdLst/>
            <a:ahLst/>
            <a:cxnLst/>
            <a:rect l="l" t="t" r="r" b="b"/>
            <a:pathLst>
              <a:path w="6040941" h="1097737">
                <a:moveTo>
                  <a:pt x="0" y="0"/>
                </a:moveTo>
                <a:lnTo>
                  <a:pt x="6040941" y="0"/>
                </a:lnTo>
                <a:lnTo>
                  <a:pt x="6040941" y="1097737"/>
                </a:lnTo>
                <a:lnTo>
                  <a:pt x="0" y="1097737"/>
                </a:lnTo>
                <a:lnTo>
                  <a:pt x="0" y="0"/>
                </a:lnTo>
                <a:close/>
              </a:path>
            </a:pathLst>
          </a:custGeom>
          <a:blipFill>
            <a:blip r:embed="rId6"/>
            <a:stretch>
              <a:fillRect/>
            </a:stretch>
          </a:blipFill>
        </p:spPr>
        <p:txBody>
          <a:bodyPr/>
          <a:lstStyle/>
          <a:p>
            <a:endParaRPr lang="en-US"/>
          </a:p>
        </p:txBody>
      </p:sp>
      <p:sp>
        <p:nvSpPr>
          <p:cNvPr id="6" name="Freeform 6"/>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7">
              <a:alphaModFix amt="13000"/>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1800" b="-65977"/>
            </a:stretch>
          </a:blipFill>
        </p:spPr>
        <p:txBody>
          <a:bodyPr/>
          <a:lstStyle/>
          <a:p>
            <a:endParaRPr lang="en-US"/>
          </a:p>
        </p:txBody>
      </p:sp>
      <p:sp>
        <p:nvSpPr>
          <p:cNvPr id="3" name="Freeform 3"/>
          <p:cNvSpPr/>
          <p:nvPr/>
        </p:nvSpPr>
        <p:spPr>
          <a:xfrm>
            <a:off x="0" y="400050"/>
            <a:ext cx="18288000" cy="1524005"/>
          </a:xfrm>
          <a:custGeom>
            <a:avLst/>
            <a:gdLst/>
            <a:ahLst/>
            <a:cxnLst/>
            <a:rect l="l" t="t" r="r" b="b"/>
            <a:pathLst>
              <a:path w="18288000" h="1524005">
                <a:moveTo>
                  <a:pt x="0" y="0"/>
                </a:moveTo>
                <a:lnTo>
                  <a:pt x="18288000" y="0"/>
                </a:lnTo>
                <a:lnTo>
                  <a:pt x="18288000" y="1524005"/>
                </a:lnTo>
                <a:lnTo>
                  <a:pt x="0" y="1524005"/>
                </a:lnTo>
                <a:lnTo>
                  <a:pt x="0" y="0"/>
                </a:lnTo>
                <a:close/>
              </a:path>
            </a:pathLst>
          </a:custGeom>
          <a:blipFill>
            <a:blip r:embed="rId4"/>
            <a:stretch>
              <a:fillRect/>
            </a:stretch>
          </a:blipFill>
        </p:spPr>
        <p:txBody>
          <a:bodyPr/>
          <a:lstStyle/>
          <a:p>
            <a:endParaRPr lang="en-US"/>
          </a:p>
        </p:txBody>
      </p:sp>
      <p:sp>
        <p:nvSpPr>
          <p:cNvPr id="4" name="Freeform 4"/>
          <p:cNvSpPr/>
          <p:nvPr/>
        </p:nvSpPr>
        <p:spPr>
          <a:xfrm>
            <a:off x="2445063" y="611805"/>
            <a:ext cx="11276266" cy="1097737"/>
          </a:xfrm>
          <a:custGeom>
            <a:avLst/>
            <a:gdLst/>
            <a:ahLst/>
            <a:cxnLst/>
            <a:rect l="l" t="t" r="r" b="b"/>
            <a:pathLst>
              <a:path w="11276266" h="1097737">
                <a:moveTo>
                  <a:pt x="0" y="0"/>
                </a:moveTo>
                <a:lnTo>
                  <a:pt x="11276266" y="0"/>
                </a:lnTo>
                <a:lnTo>
                  <a:pt x="11276266" y="1097737"/>
                </a:lnTo>
                <a:lnTo>
                  <a:pt x="0" y="1097737"/>
                </a:lnTo>
                <a:lnTo>
                  <a:pt x="0" y="0"/>
                </a:lnTo>
                <a:close/>
              </a:path>
            </a:pathLst>
          </a:custGeom>
          <a:blipFill>
            <a:blip r:embed="rId5"/>
            <a:stretch>
              <a:fillRect/>
            </a:stretch>
          </a:blipFill>
        </p:spPr>
        <p:txBody>
          <a:bodyPr/>
          <a:lstStyle/>
          <a:p>
            <a:endParaRPr lang="en-US"/>
          </a:p>
        </p:txBody>
      </p:sp>
      <p:sp>
        <p:nvSpPr>
          <p:cNvPr id="5" name="Freeform 5"/>
          <p:cNvSpPr/>
          <p:nvPr/>
        </p:nvSpPr>
        <p:spPr>
          <a:xfrm>
            <a:off x="13357484" y="611805"/>
            <a:ext cx="2936367" cy="1097737"/>
          </a:xfrm>
          <a:custGeom>
            <a:avLst/>
            <a:gdLst/>
            <a:ahLst/>
            <a:cxnLst/>
            <a:rect l="l" t="t" r="r" b="b"/>
            <a:pathLst>
              <a:path w="2936367" h="1097737">
                <a:moveTo>
                  <a:pt x="0" y="0"/>
                </a:moveTo>
                <a:lnTo>
                  <a:pt x="2936367" y="0"/>
                </a:lnTo>
                <a:lnTo>
                  <a:pt x="2936367" y="1097737"/>
                </a:lnTo>
                <a:lnTo>
                  <a:pt x="0" y="1097737"/>
                </a:lnTo>
                <a:lnTo>
                  <a:pt x="0" y="0"/>
                </a:lnTo>
                <a:close/>
              </a:path>
            </a:pathLst>
          </a:custGeom>
          <a:blipFill>
            <a:blip r:embed="rId6"/>
            <a:stretch>
              <a:fillRect/>
            </a:stretch>
          </a:blipFill>
        </p:spPr>
        <p:txBody>
          <a:bodyPr/>
          <a:lstStyle/>
          <a:p>
            <a:endParaRPr lang="en-US"/>
          </a:p>
        </p:txBody>
      </p:sp>
      <p:sp>
        <p:nvSpPr>
          <p:cNvPr id="6" name="Freeform 6"/>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7">
              <a:alphaModFix amt="13000"/>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504945"/>
          </a:xfrm>
          <a:custGeom>
            <a:avLst/>
            <a:gdLst/>
            <a:ahLst/>
            <a:cxnLst/>
            <a:rect l="l" t="t" r="r" b="b"/>
            <a:pathLst>
              <a:path w="18288000" h="1504945">
                <a:moveTo>
                  <a:pt x="0" y="0"/>
                </a:moveTo>
                <a:lnTo>
                  <a:pt x="18288000" y="0"/>
                </a:lnTo>
                <a:lnTo>
                  <a:pt x="18288000" y="1504945"/>
                </a:lnTo>
                <a:lnTo>
                  <a:pt x="0" y="1504945"/>
                </a:lnTo>
                <a:lnTo>
                  <a:pt x="0" y="0"/>
                </a:lnTo>
                <a:close/>
              </a:path>
            </a:pathLst>
          </a:custGeom>
          <a:blipFill>
            <a:blip r:embed="rId3"/>
            <a:stretch>
              <a:fillRect/>
            </a:stretch>
          </a:blipFill>
        </p:spPr>
        <p:txBody>
          <a:bodyPr/>
          <a:lstStyle/>
          <a:p>
            <a:endParaRPr lang="en-US"/>
          </a:p>
        </p:txBody>
      </p:sp>
      <p:sp>
        <p:nvSpPr>
          <p:cNvPr id="3" name="Freeform 3"/>
          <p:cNvSpPr/>
          <p:nvPr/>
        </p:nvSpPr>
        <p:spPr>
          <a:xfrm>
            <a:off x="803300" y="247845"/>
            <a:ext cx="17044459" cy="1005840"/>
          </a:xfrm>
          <a:custGeom>
            <a:avLst/>
            <a:gdLst/>
            <a:ahLst/>
            <a:cxnLst/>
            <a:rect l="l" t="t" r="r" b="b"/>
            <a:pathLst>
              <a:path w="17044459" h="1005840">
                <a:moveTo>
                  <a:pt x="0" y="0"/>
                </a:moveTo>
                <a:lnTo>
                  <a:pt x="17044459" y="0"/>
                </a:lnTo>
                <a:lnTo>
                  <a:pt x="17044459" y="1005840"/>
                </a:lnTo>
                <a:lnTo>
                  <a:pt x="0" y="1005840"/>
                </a:lnTo>
                <a:lnTo>
                  <a:pt x="0" y="0"/>
                </a:lnTo>
                <a:close/>
              </a:path>
            </a:pathLst>
          </a:custGeom>
          <a:blipFill>
            <a:blip r:embed="rId4"/>
            <a:stretch>
              <a:fillRect/>
            </a:stretch>
          </a:blipFill>
        </p:spPr>
        <p:txBody>
          <a:bodyPr/>
          <a:lstStyle/>
          <a:p>
            <a:endParaRPr lang="en-US"/>
          </a:p>
        </p:txBody>
      </p:sp>
      <p:sp>
        <p:nvSpPr>
          <p:cNvPr id="4" name="Freeform 4"/>
          <p:cNvSpPr/>
          <p:nvPr/>
        </p:nvSpPr>
        <p:spPr>
          <a:xfrm>
            <a:off x="0" y="1480172"/>
            <a:ext cx="4530912" cy="8822996"/>
          </a:xfrm>
          <a:custGeom>
            <a:avLst/>
            <a:gdLst/>
            <a:ahLst/>
            <a:cxnLst/>
            <a:rect l="l" t="t" r="r" b="b"/>
            <a:pathLst>
              <a:path w="4530912" h="8822996">
                <a:moveTo>
                  <a:pt x="0" y="0"/>
                </a:moveTo>
                <a:lnTo>
                  <a:pt x="4530912" y="0"/>
                </a:lnTo>
                <a:lnTo>
                  <a:pt x="4530912" y="8822996"/>
                </a:lnTo>
                <a:lnTo>
                  <a:pt x="0" y="8822996"/>
                </a:lnTo>
                <a:lnTo>
                  <a:pt x="0" y="0"/>
                </a:lnTo>
                <a:close/>
              </a:path>
            </a:pathLst>
          </a:custGeom>
          <a:blipFill>
            <a:blip r:embed="rId5"/>
            <a:stretch>
              <a:fillRect r="-433" b="-882"/>
            </a:stretch>
          </a:blipFill>
        </p:spPr>
        <p:txBody>
          <a:bodyPr/>
          <a:lstStyle/>
          <a:p>
            <a:endParaRPr lang="en-US"/>
          </a:p>
        </p:txBody>
      </p:sp>
      <p:sp>
        <p:nvSpPr>
          <p:cNvPr id="5" name="Freeform 5"/>
          <p:cNvSpPr/>
          <p:nvPr/>
        </p:nvSpPr>
        <p:spPr>
          <a:xfrm>
            <a:off x="4488765" y="1480172"/>
            <a:ext cx="4702860" cy="8872542"/>
          </a:xfrm>
          <a:custGeom>
            <a:avLst/>
            <a:gdLst/>
            <a:ahLst/>
            <a:cxnLst/>
            <a:rect l="l" t="t" r="r" b="b"/>
            <a:pathLst>
              <a:path w="4702860" h="8872542">
                <a:moveTo>
                  <a:pt x="0" y="0"/>
                </a:moveTo>
                <a:lnTo>
                  <a:pt x="4702860" y="0"/>
                </a:lnTo>
                <a:lnTo>
                  <a:pt x="4702860" y="8872542"/>
                </a:lnTo>
                <a:lnTo>
                  <a:pt x="0" y="8872542"/>
                </a:lnTo>
                <a:lnTo>
                  <a:pt x="0" y="0"/>
                </a:lnTo>
                <a:close/>
              </a:path>
            </a:pathLst>
          </a:custGeom>
          <a:blipFill>
            <a:blip r:embed="rId6"/>
            <a:stretch>
              <a:fillRect r="-582" b="-829"/>
            </a:stretch>
          </a:blipFill>
        </p:spPr>
        <p:txBody>
          <a:bodyPr/>
          <a:lstStyle/>
          <a:p>
            <a:endParaRPr lang="en-US"/>
          </a:p>
        </p:txBody>
      </p:sp>
      <p:sp>
        <p:nvSpPr>
          <p:cNvPr id="6" name="Freeform 6"/>
          <p:cNvSpPr/>
          <p:nvPr/>
        </p:nvSpPr>
        <p:spPr>
          <a:xfrm>
            <a:off x="9191625" y="1480172"/>
            <a:ext cx="4544470" cy="8872542"/>
          </a:xfrm>
          <a:custGeom>
            <a:avLst/>
            <a:gdLst/>
            <a:ahLst/>
            <a:cxnLst/>
            <a:rect l="l" t="t" r="r" b="b"/>
            <a:pathLst>
              <a:path w="4544470" h="8872542">
                <a:moveTo>
                  <a:pt x="0" y="0"/>
                </a:moveTo>
                <a:lnTo>
                  <a:pt x="4544470" y="0"/>
                </a:lnTo>
                <a:lnTo>
                  <a:pt x="4544470" y="8872542"/>
                </a:lnTo>
                <a:lnTo>
                  <a:pt x="0" y="8872542"/>
                </a:lnTo>
                <a:lnTo>
                  <a:pt x="0" y="0"/>
                </a:lnTo>
                <a:close/>
              </a:path>
            </a:pathLst>
          </a:custGeom>
          <a:blipFill>
            <a:blip r:embed="rId7"/>
            <a:stretch>
              <a:fillRect l="-841" r="-649" b="-693"/>
            </a:stretch>
          </a:blipFill>
        </p:spPr>
        <p:txBody>
          <a:bodyPr/>
          <a:lstStyle/>
          <a:p>
            <a:endParaRPr lang="en-US"/>
          </a:p>
        </p:txBody>
      </p:sp>
      <p:sp>
        <p:nvSpPr>
          <p:cNvPr id="7" name="Freeform 7"/>
          <p:cNvSpPr/>
          <p:nvPr/>
        </p:nvSpPr>
        <p:spPr>
          <a:xfrm>
            <a:off x="13736095" y="1464004"/>
            <a:ext cx="4651610" cy="8839164"/>
          </a:xfrm>
          <a:custGeom>
            <a:avLst/>
            <a:gdLst/>
            <a:ahLst/>
            <a:cxnLst/>
            <a:rect l="l" t="t" r="r" b="b"/>
            <a:pathLst>
              <a:path w="4651610" h="8839164">
                <a:moveTo>
                  <a:pt x="0" y="0"/>
                </a:moveTo>
                <a:lnTo>
                  <a:pt x="4651610" y="0"/>
                </a:lnTo>
                <a:lnTo>
                  <a:pt x="4651610" y="8839164"/>
                </a:lnTo>
                <a:lnTo>
                  <a:pt x="0" y="8839164"/>
                </a:lnTo>
                <a:lnTo>
                  <a:pt x="0" y="0"/>
                </a:lnTo>
                <a:close/>
              </a:path>
            </a:pathLst>
          </a:custGeom>
          <a:blipFill>
            <a:blip r:embed="rId8"/>
            <a:stretch>
              <a:fillRect/>
            </a:stretch>
          </a:blipFill>
        </p:spPr>
        <p:txBody>
          <a:bodyPr/>
          <a:lstStyle/>
          <a:p>
            <a:endParaRPr lang="en-US"/>
          </a:p>
        </p:txBody>
      </p:sp>
      <p:sp>
        <p:nvSpPr>
          <p:cNvPr id="8" name="Freeform 8"/>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9">
              <a:alphaModFix amt="13000"/>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3474"/>
            <a:ext cx="9144000" cy="9923526"/>
          </a:xfrm>
          <a:custGeom>
            <a:avLst/>
            <a:gdLst/>
            <a:ahLst/>
            <a:cxnLst/>
            <a:rect l="l" t="t" r="r" b="b"/>
            <a:pathLst>
              <a:path w="9144000" h="9923526">
                <a:moveTo>
                  <a:pt x="0" y="0"/>
                </a:moveTo>
                <a:lnTo>
                  <a:pt x="9144000" y="0"/>
                </a:lnTo>
                <a:lnTo>
                  <a:pt x="9144000" y="9923526"/>
                </a:lnTo>
                <a:lnTo>
                  <a:pt x="0" y="9923526"/>
                </a:lnTo>
                <a:lnTo>
                  <a:pt x="0" y="0"/>
                </a:lnTo>
                <a:close/>
              </a:path>
            </a:pathLst>
          </a:custGeom>
          <a:blipFill>
            <a:blip r:embed="rId3"/>
            <a:stretch>
              <a:fillRect l="-59725" b="-19741"/>
            </a:stretch>
          </a:blipFill>
        </p:spPr>
        <p:txBody>
          <a:bodyPr/>
          <a:lstStyle/>
          <a:p>
            <a:endParaRPr lang="en-US"/>
          </a:p>
        </p:txBody>
      </p:sp>
      <p:sp>
        <p:nvSpPr>
          <p:cNvPr id="3" name="Freeform 3"/>
          <p:cNvSpPr/>
          <p:nvPr/>
        </p:nvSpPr>
        <p:spPr>
          <a:xfrm>
            <a:off x="4213098" y="438912"/>
            <a:ext cx="6753987" cy="1645920"/>
          </a:xfrm>
          <a:custGeom>
            <a:avLst/>
            <a:gdLst/>
            <a:ahLst/>
            <a:cxnLst/>
            <a:rect l="l" t="t" r="r" b="b"/>
            <a:pathLst>
              <a:path w="6753987" h="1645920">
                <a:moveTo>
                  <a:pt x="0" y="0"/>
                </a:moveTo>
                <a:lnTo>
                  <a:pt x="6753987" y="0"/>
                </a:lnTo>
                <a:lnTo>
                  <a:pt x="6753987" y="1645920"/>
                </a:lnTo>
                <a:lnTo>
                  <a:pt x="0" y="1645920"/>
                </a:lnTo>
                <a:lnTo>
                  <a:pt x="0" y="0"/>
                </a:lnTo>
                <a:close/>
              </a:path>
            </a:pathLst>
          </a:custGeom>
          <a:blipFill>
            <a:blip r:embed="rId4"/>
            <a:stretch>
              <a:fillRect/>
            </a:stretch>
          </a:blipFill>
        </p:spPr>
        <p:txBody>
          <a:bodyPr/>
          <a:lstStyle/>
          <a:p>
            <a:endParaRPr lang="en-US"/>
          </a:p>
        </p:txBody>
      </p:sp>
      <p:sp>
        <p:nvSpPr>
          <p:cNvPr id="4" name="Freeform 4"/>
          <p:cNvSpPr/>
          <p:nvPr/>
        </p:nvSpPr>
        <p:spPr>
          <a:xfrm>
            <a:off x="10447406" y="438912"/>
            <a:ext cx="7840594" cy="1645920"/>
          </a:xfrm>
          <a:custGeom>
            <a:avLst/>
            <a:gdLst/>
            <a:ahLst/>
            <a:cxnLst/>
            <a:rect l="l" t="t" r="r" b="b"/>
            <a:pathLst>
              <a:path w="7840594" h="1645920">
                <a:moveTo>
                  <a:pt x="0" y="0"/>
                </a:moveTo>
                <a:lnTo>
                  <a:pt x="7840594" y="0"/>
                </a:lnTo>
                <a:lnTo>
                  <a:pt x="7840594" y="1645920"/>
                </a:lnTo>
                <a:lnTo>
                  <a:pt x="0" y="1645920"/>
                </a:lnTo>
                <a:lnTo>
                  <a:pt x="0" y="0"/>
                </a:lnTo>
                <a:close/>
              </a:path>
            </a:pathLst>
          </a:custGeom>
          <a:blipFill>
            <a:blip r:embed="rId5"/>
            <a:stretch>
              <a:fillRect/>
            </a:stretch>
          </a:blipFill>
        </p:spPr>
        <p:txBody>
          <a:bodyPr/>
          <a:lstStyle/>
          <a:p>
            <a:endParaRPr lang="en-US"/>
          </a:p>
        </p:txBody>
      </p:sp>
      <p:sp>
        <p:nvSpPr>
          <p:cNvPr id="5" name="Freeform 5"/>
          <p:cNvSpPr/>
          <p:nvPr/>
        </p:nvSpPr>
        <p:spPr>
          <a:xfrm>
            <a:off x="7387395" y="3607808"/>
            <a:ext cx="4285493" cy="1829257"/>
          </a:xfrm>
          <a:custGeom>
            <a:avLst/>
            <a:gdLst/>
            <a:ahLst/>
            <a:cxnLst/>
            <a:rect l="l" t="t" r="r" b="b"/>
            <a:pathLst>
              <a:path w="4285493" h="1829257">
                <a:moveTo>
                  <a:pt x="0" y="0"/>
                </a:moveTo>
                <a:lnTo>
                  <a:pt x="4285493" y="0"/>
                </a:lnTo>
                <a:lnTo>
                  <a:pt x="4285493" y="1829257"/>
                </a:lnTo>
                <a:lnTo>
                  <a:pt x="0" y="1829257"/>
                </a:lnTo>
                <a:lnTo>
                  <a:pt x="0" y="0"/>
                </a:lnTo>
                <a:close/>
              </a:path>
            </a:pathLst>
          </a:custGeom>
          <a:blipFill>
            <a:blip r:embed="rId6"/>
            <a:stretch>
              <a:fillRect/>
            </a:stretch>
          </a:blipFill>
        </p:spPr>
        <p:txBody>
          <a:bodyPr/>
          <a:lstStyle/>
          <a:p>
            <a:endParaRPr lang="en-US"/>
          </a:p>
        </p:txBody>
      </p:sp>
      <p:sp>
        <p:nvSpPr>
          <p:cNvPr id="6" name="Freeform 6"/>
          <p:cNvSpPr/>
          <p:nvPr/>
        </p:nvSpPr>
        <p:spPr>
          <a:xfrm>
            <a:off x="11239876" y="3607808"/>
            <a:ext cx="4939860" cy="1829257"/>
          </a:xfrm>
          <a:custGeom>
            <a:avLst/>
            <a:gdLst/>
            <a:ahLst/>
            <a:cxnLst/>
            <a:rect l="l" t="t" r="r" b="b"/>
            <a:pathLst>
              <a:path w="4939860" h="1829257">
                <a:moveTo>
                  <a:pt x="0" y="0"/>
                </a:moveTo>
                <a:lnTo>
                  <a:pt x="4939861" y="0"/>
                </a:lnTo>
                <a:lnTo>
                  <a:pt x="4939861" y="1829257"/>
                </a:lnTo>
                <a:lnTo>
                  <a:pt x="0" y="1829257"/>
                </a:lnTo>
                <a:lnTo>
                  <a:pt x="0" y="0"/>
                </a:lnTo>
                <a:close/>
              </a:path>
            </a:pathLst>
          </a:custGeom>
          <a:blipFill>
            <a:blip r:embed="rId7"/>
            <a:stretch>
              <a:fillRect/>
            </a:stretch>
          </a:blipFill>
        </p:spPr>
        <p:txBody>
          <a:bodyPr/>
          <a:lstStyle/>
          <a:p>
            <a:endParaRPr lang="en-US"/>
          </a:p>
        </p:txBody>
      </p:sp>
      <p:sp>
        <p:nvSpPr>
          <p:cNvPr id="7" name="Freeform 7"/>
          <p:cNvSpPr/>
          <p:nvPr/>
        </p:nvSpPr>
        <p:spPr>
          <a:xfrm>
            <a:off x="5718243" y="5254671"/>
            <a:ext cx="11755569" cy="1829257"/>
          </a:xfrm>
          <a:custGeom>
            <a:avLst/>
            <a:gdLst/>
            <a:ahLst/>
            <a:cxnLst/>
            <a:rect l="l" t="t" r="r" b="b"/>
            <a:pathLst>
              <a:path w="11755569" h="1829257">
                <a:moveTo>
                  <a:pt x="0" y="0"/>
                </a:moveTo>
                <a:lnTo>
                  <a:pt x="11755570" y="0"/>
                </a:lnTo>
                <a:lnTo>
                  <a:pt x="11755570" y="1829257"/>
                </a:lnTo>
                <a:lnTo>
                  <a:pt x="0" y="1829257"/>
                </a:lnTo>
                <a:lnTo>
                  <a:pt x="0" y="0"/>
                </a:lnTo>
                <a:close/>
              </a:path>
            </a:pathLst>
          </a:custGeom>
          <a:blipFill>
            <a:blip r:embed="rId8"/>
            <a:stretch>
              <a:fillRect/>
            </a:stretch>
          </a:blipFill>
        </p:spPr>
        <p:txBody>
          <a:bodyPr/>
          <a:lstStyle/>
          <a:p>
            <a:endParaRPr lang="en-US"/>
          </a:p>
        </p:txBody>
      </p:sp>
      <p:sp>
        <p:nvSpPr>
          <p:cNvPr id="8" name="Freeform 8"/>
          <p:cNvSpPr/>
          <p:nvPr/>
        </p:nvSpPr>
        <p:spPr>
          <a:xfrm>
            <a:off x="16738111" y="9432975"/>
            <a:ext cx="1421302" cy="710154"/>
          </a:xfrm>
          <a:custGeom>
            <a:avLst/>
            <a:gdLst/>
            <a:ahLst/>
            <a:cxnLst/>
            <a:rect l="l" t="t" r="r" b="b"/>
            <a:pathLst>
              <a:path w="1421302" h="710154">
                <a:moveTo>
                  <a:pt x="0" y="0"/>
                </a:moveTo>
                <a:lnTo>
                  <a:pt x="1421302" y="0"/>
                </a:lnTo>
                <a:lnTo>
                  <a:pt x="1421302" y="710154"/>
                </a:lnTo>
                <a:lnTo>
                  <a:pt x="0" y="710154"/>
                </a:lnTo>
                <a:lnTo>
                  <a:pt x="0" y="0"/>
                </a:lnTo>
                <a:close/>
              </a:path>
            </a:pathLst>
          </a:custGeom>
          <a:blipFill>
            <a:blip r:embed="rId9">
              <a:alphaModFix amt="13000"/>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6F1BDDE83B9E4CBC75D46AFE94F151" ma:contentTypeVersion="8" ma:contentTypeDescription="Create a new document." ma:contentTypeScope="" ma:versionID="5acc4a213300dd0042445883d78ea119">
  <xsd:schema xmlns:xsd="http://www.w3.org/2001/XMLSchema" xmlns:xs="http://www.w3.org/2001/XMLSchema" xmlns:p="http://schemas.microsoft.com/office/2006/metadata/properties" xmlns:ns2="16d0bf08-7f82-4e3c-b129-2c3f0d2df188" targetNamespace="http://schemas.microsoft.com/office/2006/metadata/properties" ma:root="true" ma:fieldsID="17269aa417e07fdfdab6dadbc49d3046" ns2:_="">
    <xsd:import namespace="16d0bf08-7f82-4e3c-b129-2c3f0d2df18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d0bf08-7f82-4e3c-b129-2c3f0d2df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F8FBC3-A720-43BC-AFB1-FC8213AC6DC4}"/>
</file>

<file path=customXml/itemProps2.xml><?xml version="1.0" encoding="utf-8"?>
<ds:datastoreItem xmlns:ds="http://schemas.openxmlformats.org/officeDocument/2006/customXml" ds:itemID="{F9E53743-B793-48B8-B96E-18394CFBE9B7}"/>
</file>

<file path=customXml/itemProps3.xml><?xml version="1.0" encoding="utf-8"?>
<ds:datastoreItem xmlns:ds="http://schemas.openxmlformats.org/officeDocument/2006/customXml" ds:itemID="{6FC7331C-3D51-403D-A059-1BCC24B0E1FA}"/>
</file>

<file path=docProps/app.xml><?xml version="1.0" encoding="utf-8"?>
<Properties xmlns="http://schemas.openxmlformats.org/officeDocument/2006/extended-properties" xmlns:vt="http://schemas.openxmlformats.org/officeDocument/2006/docPropsVTypes">
  <TotalTime>0</TotalTime>
  <Words>1635</Words>
  <Application>Microsoft Office PowerPoint</Application>
  <PresentationFormat>Custom</PresentationFormat>
  <Paragraphs>194</Paragraphs>
  <Slides>29</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Poppins</vt:lpstr>
      <vt:lpstr>Arial</vt:lpstr>
      <vt:lpstr>Calibri (MS)</vt:lpstr>
      <vt:lpstr>IBM Plex Sans Bold</vt:lpstr>
      <vt:lpstr>Calibri</vt:lpstr>
      <vt:lpstr>IBM Plex Sans</vt:lpstr>
      <vt:lpstr>IBM Plex Sans Italics</vt:lpstr>
      <vt:lpstr>IBM Plex Sans Bold Italics</vt:lpstr>
      <vt:lpstr>Calibri (MS) Bold</vt:lpstr>
      <vt:lpstr>Open Sans Extra Bold</vt:lpstr>
      <vt:lpstr>Canva Sans Bold</vt:lpstr>
      <vt:lpstr>Canva Sans</vt:lpstr>
      <vt:lpstr>Aptos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2024-12-12T23:02:59Z</dcterms:created>
  <dcterms:modified xsi:type="dcterms:W3CDTF">2024-12-12T23:03:45Z</dcterms:modified>
  <dc:identifier/>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0x010100466F1BDDE83B9E4CBC75D46AFE94F151</vt:lpwstr>
  </property>
</Properties>
</file>